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298" r:id="rId3"/>
    <p:sldId id="1218" r:id="rId5"/>
    <p:sldId id="1350" r:id="rId6"/>
    <p:sldId id="1355" r:id="rId7"/>
    <p:sldId id="1356" r:id="rId8"/>
    <p:sldId id="1358" r:id="rId9"/>
    <p:sldId id="1357" r:id="rId10"/>
    <p:sldId id="1359" r:id="rId11"/>
    <p:sldId id="1360" r:id="rId12"/>
    <p:sldId id="1367" r:id="rId13"/>
    <p:sldId id="1354" r:id="rId14"/>
    <p:sldId id="1353" r:id="rId15"/>
    <p:sldId id="1366" r:id="rId16"/>
    <p:sldId id="1369" r:id="rId17"/>
    <p:sldId id="1370" r:id="rId18"/>
    <p:sldId id="1352" r:id="rId19"/>
    <p:sldId id="1377" r:id="rId20"/>
    <p:sldId id="1381" r:id="rId21"/>
    <p:sldId id="1376" r:id="rId22"/>
    <p:sldId id="1378" r:id="rId23"/>
    <p:sldId id="1379" r:id="rId24"/>
    <p:sldId id="1380" r:id="rId25"/>
    <p:sldId id="1382" r:id="rId26"/>
    <p:sldId id="1371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F763A"/>
    <a:srgbClr val="31BBE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3" autoAdjust="0"/>
    <p:restoredTop sz="89643" autoAdjust="0"/>
  </p:normalViewPr>
  <p:slideViewPr>
    <p:cSldViewPr snapToGrid="0">
      <p:cViewPr varScale="1">
        <p:scale>
          <a:sx n="134" d="100"/>
          <a:sy n="134" d="100"/>
        </p:scale>
        <p:origin x="10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4CD4-5AEE-40E2-BD12-512CCCB7C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6EE1-8A5C-44BE-9E28-0E31E0BABB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一个观点的不协调可能由相同数量的冲突证据引起，并由单例信念群体（例如，类标签）之间的差异来估计，导致决策情况中的</a:t>
            </a:r>
            <a:r>
              <a:rPr lang="en-US" altLang="zh-CN"/>
              <a:t>“</a:t>
            </a:r>
            <a:r>
              <a:rPr lang="zh-CN" altLang="en-US"/>
              <a:t>不确定性</a:t>
            </a:r>
            <a:r>
              <a:rPr lang="en-US" altLang="zh-CN"/>
              <a:t>”</a:t>
            </a:r>
            <a:r>
              <a:rPr lang="zh-CN" altLang="en-US"/>
              <a:t>。例如，给定一个基于等式</a:t>
            </a:r>
            <a:r>
              <a:rPr lang="en-US" altLang="zh-CN"/>
              <a:t>(5)</a:t>
            </a:r>
            <a:r>
              <a:rPr lang="zh-CN" altLang="en-US"/>
              <a:t>的四状态多项式观点</a:t>
            </a:r>
            <a:r>
              <a:rPr lang="en-US" altLang="zh-CN"/>
              <a:t>(b1, b2, b3, b4, u, a) = (0.25, 0.25, 0.25, 0.25, 0.0, a)</a:t>
            </a:r>
            <a:r>
              <a:rPr lang="zh-CN" altLang="en-US"/>
              <a:t>，尽管</a:t>
            </a:r>
            <a:r>
              <a:rPr lang="en-US" altLang="zh-CN"/>
              <a:t>u</a:t>
            </a:r>
            <a:r>
              <a:rPr lang="zh-CN" altLang="en-US"/>
              <a:t>（真空度）为零，但如果支持各自信念的信念数量相同，人们无法做出决策。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通过引入超意见，可以考虑分配给组合集的模糊信念，从而更好地度量综合证据，更准确地估计不确定性。</a:t>
            </a:r>
            <a:endParaRPr lang="zh-CN" altLang="en-US"/>
          </a:p>
          <a:p>
            <a:r>
              <a:rPr lang="zh-CN" altLang="en-US"/>
              <a:t>在实践中，我们将神经网络提取的特征作为证据激活到超域中，并将其构建在超意见中，以区分鲜明的信念和模糊的信念。这允许模型在相似的分布类别中保持其模糊性，从而确保不确定性保持在低水平。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从图中可以看出，随着数字的翻转，预测结果开始预料之内地出现失误，从</a:t>
            </a:r>
            <a:r>
              <a:rPr lang="en-US" altLang="zh-CN"/>
              <a:t> 1 </a:t>
            </a:r>
            <a:r>
              <a:rPr lang="zh-CN" altLang="en-US"/>
              <a:t>到</a:t>
            </a:r>
            <a:r>
              <a:rPr lang="en-US" altLang="zh-CN"/>
              <a:t> 2</a:t>
            </a:r>
            <a:r>
              <a:rPr lang="zh-CN" altLang="en-US"/>
              <a:t>，</a:t>
            </a:r>
            <a:r>
              <a:rPr lang="en-US" altLang="zh-CN"/>
              <a:t> </a:t>
            </a:r>
            <a:r>
              <a:rPr lang="zh-CN" altLang="en-US"/>
              <a:t>再到</a:t>
            </a:r>
            <a:r>
              <a:rPr lang="en-US" altLang="zh-CN"/>
              <a:t> 5</a:t>
            </a:r>
            <a:r>
              <a:rPr lang="zh-CN" altLang="en-US"/>
              <a:t>。如果你想使用</a:t>
            </a:r>
            <a:r>
              <a:rPr lang="en-US" altLang="zh-CN"/>
              <a:t> softmax </a:t>
            </a:r>
            <a:r>
              <a:rPr lang="zh-CN" altLang="en-US"/>
              <a:t>输出值的最小值最为</a:t>
            </a:r>
            <a:r>
              <a:rPr lang="en-US" altLang="zh-CN"/>
              <a:t> uncertainty </a:t>
            </a:r>
            <a:r>
              <a:rPr lang="zh-CN" altLang="en-US"/>
              <a:t>的判断标准，这也是很难做到的，从图中可以看出，不同数字的概率值总是此消彼长的，你很难找到一个恰当的值来描述当前系统的不确定性，这是由</a:t>
            </a:r>
            <a:r>
              <a:rPr lang="en-US" altLang="zh-CN"/>
              <a:t> softmax </a:t>
            </a:r>
            <a:r>
              <a:rPr lang="zh-CN" altLang="en-US"/>
              <a:t>激活函数的互斥性导致的，分类网络总会给出一个预测结果，无论好坏。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显然，</a:t>
            </a:r>
            <a:r>
              <a:rPr lang="en-US" altLang="zh-CN"/>
              <a:t> belief mass </a:t>
            </a:r>
            <a:r>
              <a:rPr lang="zh-CN" altLang="en-US"/>
              <a:t>和</a:t>
            </a:r>
            <a:r>
              <a:rPr lang="en-US" altLang="zh-CN"/>
              <a:t> uncertainty </a:t>
            </a:r>
            <a:r>
              <a:rPr lang="zh-CN" altLang="en-US"/>
              <a:t>其实建模了</a:t>
            </a:r>
            <a:r>
              <a:rPr lang="en-US" altLang="zh-CN"/>
              <a:t>“</a:t>
            </a:r>
            <a:r>
              <a:rPr lang="zh-CN" altLang="en-US"/>
              <a:t>概率的概率</a:t>
            </a:r>
            <a:r>
              <a:rPr lang="en-US" altLang="zh-CN"/>
              <a:t>”</a:t>
            </a:r>
            <a:r>
              <a:rPr lang="zh-CN" altLang="en-US"/>
              <a:t>，在统计学习中，有一个现成的多元概率分布恰好可以建模</a:t>
            </a:r>
            <a:r>
              <a:rPr lang="en-US" altLang="zh-CN"/>
              <a:t>“</a:t>
            </a:r>
            <a:r>
              <a:rPr lang="zh-CN" altLang="en-US"/>
              <a:t>概率的概率</a:t>
            </a:r>
            <a:r>
              <a:rPr lang="en-US" altLang="zh-CN"/>
              <a:t>”</a:t>
            </a:r>
            <a:r>
              <a:rPr lang="zh-CN" altLang="en-US"/>
              <a:t>，那就是</a:t>
            </a:r>
            <a:r>
              <a:rPr lang="en-US" altLang="zh-CN"/>
              <a:t> Dirichlet</a:t>
            </a:r>
            <a:r>
              <a:rPr lang="zh-CN" altLang="en-US"/>
              <a:t>分布。因此，</a:t>
            </a:r>
            <a:r>
              <a:rPr lang="en-US" altLang="zh-CN"/>
              <a:t> EDL </a:t>
            </a:r>
            <a:r>
              <a:rPr lang="zh-CN" altLang="en-US"/>
              <a:t>很自然地想到把上面建模的几个参数往</a:t>
            </a:r>
            <a:r>
              <a:rPr lang="en-US" altLang="zh-CN"/>
              <a:t> Dirichlet</a:t>
            </a:r>
            <a:r>
              <a:rPr lang="zh-CN" altLang="en-US"/>
              <a:t>分布</a:t>
            </a:r>
            <a:r>
              <a:rPr lang="en-US" altLang="zh-CN"/>
              <a:t> </a:t>
            </a:r>
            <a:r>
              <a:rPr lang="zh-CN" altLang="en-US"/>
              <a:t>上去靠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建模成功后，下面就是寻找</a:t>
            </a:r>
            <a:r>
              <a:rPr lang="en-US" altLang="zh-CN"/>
              <a:t> EDL </a:t>
            </a:r>
            <a:r>
              <a:rPr lang="zh-CN" altLang="en-US"/>
              <a:t>的损失函数了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在正常的分类网络中，</a:t>
            </a:r>
            <a:r>
              <a:rPr lang="en-US" altLang="zh-CN"/>
              <a:t>pi</a:t>
            </a:r>
            <a:r>
              <a:rPr lang="zh-CN" altLang="en-US"/>
              <a:t>是关于模型参数</a:t>
            </a:r>
            <a:r>
              <a:rPr lang="en-US" altLang="zh-CN"/>
              <a:t>θ</a:t>
            </a:r>
            <a:r>
              <a:rPr lang="zh-CN" altLang="en-US"/>
              <a:t>的函数，所以直接优化</a:t>
            </a:r>
            <a:r>
              <a:rPr lang="en-US" altLang="zh-CN">
                <a:sym typeface="+mn-ea"/>
              </a:rPr>
              <a:t>pi</a:t>
            </a:r>
            <a:r>
              <a:rPr lang="zh-CN" altLang="en-US"/>
              <a:t>就能完成对于</a:t>
            </a:r>
            <a:r>
              <a:rPr lang="en-US" altLang="zh-CN">
                <a:sym typeface="+mn-ea"/>
              </a:rPr>
              <a:t>θ</a:t>
            </a:r>
            <a:r>
              <a:rPr lang="zh-CN" altLang="en-US"/>
              <a:t>的优化。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但是在</a:t>
            </a:r>
            <a:r>
              <a:rPr lang="en-US" altLang="zh-CN"/>
              <a:t>EDL</a:t>
            </a:r>
            <a:r>
              <a:rPr lang="zh-CN" altLang="en-US"/>
              <a:t>的语境下，</a:t>
            </a:r>
            <a:r>
              <a:rPr lang="en-US" altLang="zh-CN">
                <a:sym typeface="+mn-ea"/>
              </a:rPr>
              <a:t>pi</a:t>
            </a:r>
            <a:r>
              <a:rPr lang="en-US" altLang="zh-CN"/>
              <a:t> </a:t>
            </a:r>
            <a:r>
              <a:rPr lang="zh-CN" altLang="en-US"/>
              <a:t>是从</a:t>
            </a:r>
            <a:r>
              <a:rPr lang="en-US" altLang="zh-CN"/>
              <a:t> Dirichlet</a:t>
            </a:r>
            <a:r>
              <a:rPr lang="zh-CN" altLang="en-US"/>
              <a:t>分布中采样得到的，而</a:t>
            </a:r>
            <a:r>
              <a:rPr lang="en-US" altLang="zh-CN"/>
              <a:t> Dirichlet</a:t>
            </a:r>
            <a:r>
              <a:rPr lang="zh-CN" altLang="en-US"/>
              <a:t>分布又是通过参数</a:t>
            </a:r>
            <a:r>
              <a:rPr lang="en-US" altLang="zh-CN"/>
              <a:t>αi</a:t>
            </a:r>
            <a:r>
              <a:rPr lang="zh-CN" altLang="en-US"/>
              <a:t>确定的，</a:t>
            </a:r>
            <a:r>
              <a:rPr lang="en-US" altLang="zh-CN">
                <a:sym typeface="+mn-ea"/>
              </a:rPr>
              <a:t>αi</a:t>
            </a:r>
            <a:r>
              <a:rPr lang="zh-CN" altLang="en-US"/>
              <a:t>又是关于网络</a:t>
            </a:r>
            <a:r>
              <a:rPr lang="en-US" altLang="zh-CN">
                <a:sym typeface="+mn-ea"/>
              </a:rPr>
              <a:t>θ</a:t>
            </a:r>
            <a:r>
              <a:rPr lang="zh-CN" altLang="en-US"/>
              <a:t>的函数，即存在</a:t>
            </a:r>
            <a:r>
              <a:rPr lang="zh-CN" altLang="en-US"/>
              <a:t>这样的参数依赖关系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如果只是这么训练，会遇到一个问题，那就是这个</a:t>
            </a:r>
            <a:r>
              <a:rPr lang="en-US" altLang="zh-CN"/>
              <a:t> evidence </a:t>
            </a:r>
            <a:r>
              <a:rPr lang="zh-CN" altLang="en-US"/>
              <a:t>生成网络会变得和原本的分类器类似：该判为某类的特征，</a:t>
            </a:r>
            <a:r>
              <a:rPr lang="en-US" altLang="zh-CN"/>
              <a:t>EDL</a:t>
            </a:r>
            <a:r>
              <a:rPr lang="zh-CN" altLang="en-US"/>
              <a:t>也会认为这个特征的</a:t>
            </a:r>
            <a:r>
              <a:rPr lang="en-US" altLang="zh-CN"/>
              <a:t> evidence </a:t>
            </a:r>
            <a:r>
              <a:rPr lang="zh-CN" altLang="en-US"/>
              <a:t>很高，这样训练</a:t>
            </a:r>
            <a:r>
              <a:rPr lang="en-US" altLang="zh-CN">
                <a:sym typeface="+mn-ea"/>
              </a:rPr>
              <a:t>EDL</a:t>
            </a:r>
            <a:r>
              <a:rPr lang="zh-CN" altLang="en-US"/>
              <a:t>就失去了意义（</a:t>
            </a:r>
            <a:r>
              <a:rPr lang="en-US" altLang="zh-CN"/>
              <a:t>evidence </a:t>
            </a:r>
            <a:r>
              <a:rPr lang="zh-CN" altLang="en-US"/>
              <a:t>和</a:t>
            </a:r>
            <a:r>
              <a:rPr lang="en-US" altLang="zh-CN"/>
              <a:t> probability </a:t>
            </a:r>
            <a:r>
              <a:rPr lang="zh-CN" altLang="en-US"/>
              <a:t>协变了）。为了抹除这种协变，我们肯定希望生成</a:t>
            </a:r>
            <a:r>
              <a:rPr lang="en-US" altLang="zh-CN"/>
              <a:t> evidence </a:t>
            </a:r>
            <a:r>
              <a:rPr lang="zh-CN" altLang="en-US"/>
              <a:t>的过程能够在一定的情况下坍塌，直接返回一个</a:t>
            </a:r>
            <a:r>
              <a:rPr lang="en-US" altLang="zh-CN"/>
              <a:t> evidence </a:t>
            </a:r>
            <a:r>
              <a:rPr lang="zh-CN" altLang="en-US"/>
              <a:t>全</a:t>
            </a:r>
            <a:r>
              <a:rPr lang="en-US" altLang="zh-CN"/>
              <a:t> 0 </a:t>
            </a:r>
            <a:r>
              <a:rPr lang="zh-CN" altLang="en-US"/>
              <a:t>结果，即模型可以返回一个</a:t>
            </a:r>
            <a:r>
              <a:rPr lang="en-US" altLang="zh-CN"/>
              <a:t> uncertainty </a:t>
            </a:r>
            <a:r>
              <a:rPr lang="zh-CN" altLang="en-US"/>
              <a:t>为</a:t>
            </a:r>
            <a:r>
              <a:rPr lang="en-US" altLang="zh-CN"/>
              <a:t> 1 </a:t>
            </a:r>
            <a:r>
              <a:rPr lang="zh-CN" altLang="en-US"/>
              <a:t>的结果，告诉我们当前结果预测不可靠，此时</a:t>
            </a:r>
            <a:r>
              <a:rPr lang="zh-CN" altLang="en-US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Dirichlet分布的参数为全</a:t>
            </a:r>
            <a:r>
              <a:rPr lang="en-US" altLang="zh-CN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1</a:t>
            </a:r>
            <a:r>
              <a:rPr lang="zh-CN" altLang="en-US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。</a:t>
            </a:r>
            <a:endParaRPr lang="zh-CN" altLang="en-US"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  <a:p>
            <a:endParaRPr lang="zh-CN" altLang="en-US"/>
          </a:p>
          <a:p>
            <a:r>
              <a:rPr lang="zh-CN" altLang="en-US"/>
              <a:t>所以我们其实希望，模型在训练的过程中，不仅可以拟合</a:t>
            </a:r>
            <a:r>
              <a:rPr lang="en-US" altLang="zh-CN"/>
              <a:t> evidence </a:t>
            </a:r>
            <a:r>
              <a:rPr lang="zh-CN" altLang="en-US"/>
              <a:t>与</a:t>
            </a:r>
            <a:r>
              <a:rPr lang="en-US" altLang="zh-CN"/>
              <a:t> label </a:t>
            </a:r>
            <a:r>
              <a:rPr lang="zh-CN" altLang="en-US"/>
              <a:t>的一致性，还能让模型和这种坍塌的模型分布靠近。也就是让模型去靠近上面这个全</a:t>
            </a:r>
            <a:r>
              <a:rPr lang="en-US" altLang="zh-CN"/>
              <a:t> 1 Dirichlet</a:t>
            </a:r>
            <a:r>
              <a:rPr lang="zh-CN" altLang="en-US"/>
              <a:t>分布。当然，标签给出的那个维度我们是不希望被预测为</a:t>
            </a:r>
            <a:r>
              <a:rPr lang="en-US" altLang="zh-CN"/>
              <a:t> uncertainty </a:t>
            </a:r>
            <a:r>
              <a:rPr lang="zh-CN" altLang="en-US"/>
              <a:t>的，所以我们需要过滤掉</a:t>
            </a:r>
            <a:r>
              <a:rPr lang="en-US" altLang="zh-CN"/>
              <a:t>yi</a:t>
            </a:r>
            <a:r>
              <a:rPr lang="zh-CN" altLang="en-US"/>
              <a:t>中不为零的那一项对应的</a:t>
            </a:r>
            <a:r>
              <a:rPr lang="en-US" altLang="zh-CN"/>
              <a:t> evidence </a:t>
            </a:r>
            <a:r>
              <a:rPr lang="zh-CN" altLang="en-US"/>
              <a:t>预测值，这一项需要保持一致，不能坍塌。所以我们希望往</a:t>
            </a:r>
            <a:r>
              <a:rPr lang="en-US" altLang="zh-CN"/>
              <a:t>D(p|1) </a:t>
            </a:r>
            <a:r>
              <a:rPr lang="zh-CN" altLang="en-US"/>
              <a:t>靠近的分布不是</a:t>
            </a:r>
            <a:r>
              <a:rPr lang="en-US" altLang="zh-CN"/>
              <a:t>D(p|α) </a:t>
            </a:r>
            <a:r>
              <a:rPr lang="zh-CN" altLang="en-US"/>
              <a:t>，而是</a:t>
            </a:r>
            <a:r>
              <a:rPr lang="en-US" altLang="zh-CN">
                <a:sym typeface="+mn-ea"/>
              </a:rPr>
              <a:t>D(p|~α)</a:t>
            </a:r>
            <a:r>
              <a:rPr lang="zh-CN" altLang="en-US">
                <a:sym typeface="+mn-ea"/>
              </a:rPr>
              <a:t>，</a:t>
            </a:r>
            <a:r>
              <a:rPr lang="zh-CN" altLang="en-US"/>
              <a:t>也就是说，我们希望</a:t>
            </a:r>
            <a:r>
              <a:rPr lang="en-US" altLang="zh-CN"/>
              <a:t>yi</a:t>
            </a:r>
            <a:r>
              <a:rPr lang="zh-CN" altLang="en-US"/>
              <a:t>对应的那个类别的</a:t>
            </a:r>
            <a:r>
              <a:rPr lang="en-US" altLang="zh-CN"/>
              <a:t> evidence</a:t>
            </a:r>
            <a:r>
              <a:rPr lang="zh-CN" altLang="en-US"/>
              <a:t>不变，其他的</a:t>
            </a:r>
            <a:r>
              <a:rPr lang="en-US" altLang="zh-CN"/>
              <a:t> evidence </a:t>
            </a:r>
            <a:r>
              <a:rPr lang="zh-CN" altLang="en-US"/>
              <a:t>尽可能往</a:t>
            </a:r>
            <a:r>
              <a:rPr lang="en-US" altLang="zh-CN"/>
              <a:t>“</a:t>
            </a:r>
            <a:r>
              <a:rPr lang="zh-CN" altLang="en-US"/>
              <a:t>完全不可信</a:t>
            </a:r>
            <a:r>
              <a:rPr lang="en-US" altLang="zh-CN"/>
              <a:t>”</a:t>
            </a:r>
            <a:r>
              <a:rPr lang="zh-CN" altLang="en-US"/>
              <a:t>这个分布上去靠拢，很符合直观上的感受。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机器学习中，度量分布的损失函数，最常用的就是</a:t>
            </a:r>
            <a:r>
              <a:rPr lang="en-US" altLang="zh-CN"/>
              <a:t> KL </a:t>
            </a:r>
            <a:r>
              <a:rPr lang="zh-CN" altLang="en-US"/>
              <a:t>散度，所以这一项的增加不确定性的损失函数为：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C1594-9971-4BC5-97EE-7D0ACAA05B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1AB6E50-5C22-480A-BA8D-311EC35AF0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2562554-A5C2-4417-A0AD-565CE08EFB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2094-AB6F-4EA4-8AE8-BF476FAE58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7ABB4-6D9C-4210-9CD9-AE713DBCB6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2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4" Type="http://schemas.openxmlformats.org/officeDocument/2006/relationships/notesSlide" Target="../notesSlides/notesSlide19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4.png"/><Relationship Id="rId11" Type="http://schemas.openxmlformats.org/officeDocument/2006/relationships/image" Target="../media/image63.png"/><Relationship Id="rId10" Type="http://schemas.openxmlformats.org/officeDocument/2006/relationships/image" Target="../media/image62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4.png"/><Relationship Id="rId21" Type="http://schemas.openxmlformats.org/officeDocument/2006/relationships/notesSlide" Target="../notesSlides/notesSlide20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9" Type="http://schemas.openxmlformats.org/officeDocument/2006/relationships/image" Target="../media/image80.png"/><Relationship Id="rId18" Type="http://schemas.openxmlformats.org/officeDocument/2006/relationships/image" Target="../media/image79.png"/><Relationship Id="rId17" Type="http://schemas.openxmlformats.org/officeDocument/2006/relationships/image" Target="../media/image78.png"/><Relationship Id="rId16" Type="http://schemas.openxmlformats.org/officeDocument/2006/relationships/image" Target="../media/image77.png"/><Relationship Id="rId15" Type="http://schemas.openxmlformats.org/officeDocument/2006/relationships/image" Target="../media/image76.png"/><Relationship Id="rId14" Type="http://schemas.openxmlformats.org/officeDocument/2006/relationships/image" Target="../media/image75.png"/><Relationship Id="rId13" Type="http://schemas.openxmlformats.org/officeDocument/2006/relationships/image" Target="../media/image74.png"/><Relationship Id="rId12" Type="http://schemas.openxmlformats.org/officeDocument/2006/relationships/image" Target="../media/image73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85.png"/><Relationship Id="rId7" Type="http://schemas.openxmlformats.org/officeDocument/2006/relationships/image" Target="../media/image84.png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3" Type="http://schemas.openxmlformats.org/officeDocument/2006/relationships/notesSlide" Target="../notesSlides/notesSlide2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87.png"/><Relationship Id="rId10" Type="http://schemas.openxmlformats.org/officeDocument/2006/relationships/image" Target="../media/image86.png"/><Relationship Id="rId1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8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0" Type="http://schemas.openxmlformats.org/officeDocument/2006/relationships/notesSlide" Target="../notesSlides/notesSlide5.xml"/><Relationship Id="rId2" Type="http://schemas.openxmlformats.org/officeDocument/2006/relationships/image" Target="../media/image1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ASCII"/>
          <p:cNvPicPr>
            <a:picLocks noChangeAspect="1"/>
          </p:cNvPicPr>
          <p:nvPr/>
        </p:nvPicPr>
        <p:blipFill>
          <a:blip r:embed="rId1">
            <a:alphaModFix amt="4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90631" y="222885"/>
            <a:ext cx="7801369" cy="68144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912620"/>
            <a:ext cx="12192000" cy="17360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证据学习与OOD检测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7110" y="4092620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宋传承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2025.1.16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655" y="926465"/>
            <a:ext cx="229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总结和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111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9655" y="1564005"/>
            <a:ext cx="10570210" cy="4602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证据学习的开山之作，后续所有研究的根基，理论基础很扎实，方便扩展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出现了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很多样的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loss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，根据不同的任务可做改进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全文没提及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OOD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的字样，可能当时这个任务还不火，但是不确定性估计天然对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OOD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检测有效，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检测指标的设计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可作扩展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2810" y="2329180"/>
            <a:ext cx="10636885" cy="2154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Continual Evidential Deep Learning for Out-of-Distribution Detection</a:t>
            </a: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0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Eduardo Aguilar, Bogdan Raducanu, Petia Radeva, Joost Van de Weijer</a:t>
            </a:r>
            <a:endParaRPr lang="en-US" altLang="zh-CN" sz="20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0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ICCV 2023</a:t>
            </a:r>
            <a:endParaRPr lang="en-US" altLang="zh-CN" sz="20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2800" y="1759585"/>
            <a:ext cx="770064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28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面向分布外检测的持续证据深度学习</a:t>
            </a:r>
            <a:endParaRPr lang="zh-CN" altLang="en-US" sz="2800" b="1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9655" y="1564005"/>
            <a:ext cx="10570210" cy="17195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可信人工智能的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一个重点是能够评估预测结果的不确定性，其中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证据学习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Evidential Learning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）脱颖而出，因为它能够查明各种不确定性的来源，可解释性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较强。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在现实系统的部署中遇到新的数据时，模型需要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在获取新知识的与巩固之前训练学到的知识之间进行权衡，称为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持续学习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Continuous Learning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动机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1049655" y="3399155"/>
            <a:ext cx="10570210" cy="14128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问题：现有持续学习框架遵循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closed-world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协议</a:t>
            </a:r>
            <a:endParaRPr lang="en-US" alt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在增量式的学习过程中，分类仅限于在训练期间看到的类，测试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出现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OOD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的新数据时会干扰原有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分类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将不确定性估计引入持续学习框架的研究有，但是还没有将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证据学习引入持续学习的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468735" y="638175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9655" y="1564005"/>
            <a:ext cx="10570210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证据学习的应用：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证据学习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000" b="1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持续学习</a:t>
            </a:r>
            <a:endParaRPr lang="zh-CN" altLang="en-US" sz="2000" b="1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技术思路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2070735" y="2324735"/>
            <a:ext cx="8092440" cy="2964239"/>
            <a:chOff x="1866" y="3495"/>
            <a:chExt cx="14912" cy="546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" y="3711"/>
              <a:ext cx="14111" cy="431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2562" y="4662"/>
              <a:ext cx="1468" cy="212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561" y="6837"/>
              <a:ext cx="1470" cy="118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5" name="直接箭头连接符 64"/>
            <p:cNvCxnSpPr/>
            <p:nvPr/>
          </p:nvCxnSpPr>
          <p:spPr>
            <a:xfrm flipH="1">
              <a:off x="4144" y="5333"/>
              <a:ext cx="8417" cy="2503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13296" y="8037"/>
              <a:ext cx="0" cy="332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6" y="7961"/>
              <a:ext cx="4545" cy="465"/>
            </a:xfrm>
            <a:prstGeom prst="rect">
              <a:avLst/>
            </a:prstGeom>
          </p:spPr>
        </p:pic>
        <p:cxnSp>
          <p:nvCxnSpPr>
            <p:cNvPr id="31" name="直接箭头连接符 30"/>
            <p:cNvCxnSpPr>
              <a:endCxn id="66" idx="0"/>
            </p:cNvCxnSpPr>
            <p:nvPr/>
          </p:nvCxnSpPr>
          <p:spPr>
            <a:xfrm flipH="1">
              <a:off x="9390" y="6363"/>
              <a:ext cx="3172" cy="150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1866" y="7878"/>
              <a:ext cx="4689" cy="58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68" y="8414"/>
              <a:ext cx="3203" cy="510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11967" y="8368"/>
              <a:ext cx="3203" cy="58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6952" y="7870"/>
              <a:ext cx="4876" cy="108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65" y="3545"/>
              <a:ext cx="4710" cy="555"/>
            </a:xfrm>
            <a:prstGeom prst="rect">
              <a:avLst/>
            </a:prstGeom>
          </p:spPr>
        </p:pic>
        <p:sp>
          <p:nvSpPr>
            <p:cNvPr id="72" name="矩形 71"/>
            <p:cNvSpPr/>
            <p:nvPr/>
          </p:nvSpPr>
          <p:spPr>
            <a:xfrm>
              <a:off x="11828" y="3495"/>
              <a:ext cx="2649" cy="65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14677" y="3495"/>
              <a:ext cx="1099" cy="652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1" y="7926"/>
              <a:ext cx="4422" cy="952"/>
            </a:xfrm>
            <a:prstGeom prst="rect">
              <a:avLst/>
            </a:prstGeom>
          </p:spPr>
        </p:pic>
      </p:grpSp>
      <p:sp>
        <p:nvSpPr>
          <p:cNvPr id="81" name="文本框 80"/>
          <p:cNvSpPr txBox="1"/>
          <p:nvPr/>
        </p:nvSpPr>
        <p:spPr>
          <a:xfrm>
            <a:off x="1049655" y="2175510"/>
            <a:ext cx="2204085" cy="327660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loss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检测指标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7905" y="6003925"/>
            <a:ext cx="1271905" cy="528955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7815" y="5514340"/>
            <a:ext cx="2586355" cy="1097280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1386840" y="5463540"/>
            <a:ext cx="3366770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altLang="zh-CN" sz="16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Vacuity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measuring the </a:t>
            </a:r>
            <a:r>
              <a:rPr lang="en-US" altLang="zh-CN" sz="1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lack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 of evidence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386840" y="5452110"/>
            <a:ext cx="3150235" cy="1216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4631690" y="5451475"/>
            <a:ext cx="4674870" cy="1216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4631690" y="5463540"/>
            <a:ext cx="2176780" cy="82994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altLang="zh-CN" sz="16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Dissonance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 measuring the </a:t>
            </a:r>
            <a:r>
              <a:rPr lang="en-US" altLang="zh-CN" sz="1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conflict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 of evidences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9401810" y="5440680"/>
            <a:ext cx="2218690" cy="121539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 anchor="t">
            <a:noAutofit/>
          </a:bodyPr>
          <a:p>
            <a:endParaRPr lang="en-US" altLang="zh-CN" sz="1200">
              <a:sym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9400540" y="5463540"/>
            <a:ext cx="22186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e.g.</a:t>
            </a:r>
            <a:endParaRPr lang="en-US" altLang="zh-CN" sz="12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(b1, b2, b3, b4, u) = 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(0.25, 0.25, 0.25, 0.25, 0)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尽管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vacuity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，但如果支持各自信念的信念数量相同，人们无法做出决策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655" y="926465"/>
            <a:ext cx="1113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111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162810" y="1873885"/>
            <a:ext cx="7806690" cy="261048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374265" y="1873250"/>
            <a:ext cx="74193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OOD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检测性能较强，且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Vacuity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Dissonance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两个指标都做了比较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650" y="2205990"/>
            <a:ext cx="7386955" cy="2209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230" y="5031105"/>
            <a:ext cx="4243705" cy="10572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76650" y="4697095"/>
            <a:ext cx="4625975" cy="1515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77285" y="4695825"/>
            <a:ext cx="45548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分类性能没有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影响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655" y="926465"/>
            <a:ext cx="229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总结和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111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9655" y="1564005"/>
            <a:ext cx="10570210" cy="4699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给了证据学习一个应用场景，与持续学习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loss设计：在证据学习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loss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基础上增加了知识蒸馏的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loss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检测指标的设计：提出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Vacuity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Dissonance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两个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检测指标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拼接感比较严重，除了第一次将二者结合外，没有自己独创的东西，且自己写的不清楚，不如直接看他参考的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原文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最大的贡献是借由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持续学习这个框架，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将证据学习用于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OOD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检测摆到了明面上，然后将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OOD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检测指标显式化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2810" y="2329180"/>
            <a:ext cx="10636885" cy="2154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Hyper-opinion Evidential Deep Learning for Out-of-Distribution Detection</a:t>
            </a: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Jingen Qu, Yufei Chen, Xiaodong Yue, Wei Fu, Qiguang Huang</a:t>
            </a:r>
            <a:endParaRPr lang="en-US" altLang="zh-CN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NeurIPS 2024</a:t>
            </a:r>
            <a:endParaRPr lang="en-US" altLang="zh-CN" sz="2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2800" y="1759585"/>
            <a:ext cx="770064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28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基于超观点证据深度学习的分布外检测</a:t>
            </a:r>
            <a:endParaRPr lang="zh-CN" altLang="en-US" sz="2800" b="1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9655" y="1564005"/>
            <a:ext cx="10570210" cy="1318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OOD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检测获得关注，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现有研究以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post-hoc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为主，主张进行事后推理生成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OOD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得分，但依赖于预训练模型的性能，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EDL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在训练时内置了不确定性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估计，做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OOD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有优势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动机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1049655" y="2955925"/>
            <a:ext cx="10570210" cy="13074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问题一：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EDL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框架的理论局限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/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EDL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只捕获支持单个类别的证据，而拒绝其他类别的证据，因此无法有效地利用模糊的证据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或其他可以佐证分布内多个类别的集体证据。面对不明确的样本，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EDL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的性能下降。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49655" y="4337050"/>
            <a:ext cx="10570210" cy="1465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问题二：梯度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消失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当数据集类别数增加时，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EDL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模型中全连接层的参数面临梯度消失问题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会导致一些类别的分类失败。为了缓解这个问题，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Pandey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等人引入了正则化技术，但是在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OOD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检测任务中效果并不好。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90" y="2559050"/>
            <a:ext cx="10569575" cy="27260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9655" y="1564005"/>
            <a:ext cx="10570210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三个模块：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超观点提取模块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观点投影模块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 b="1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多项观点优化模块</a:t>
            </a:r>
            <a:endParaRPr lang="zh-CN" altLang="en-US" sz="2000" b="1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0290" y="3874135"/>
            <a:ext cx="7378065" cy="141097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50290" y="5285105"/>
            <a:ext cx="73787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b="1">
                <a:solidFill>
                  <a:srgbClr val="C0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HEDL</a:t>
            </a:r>
            <a:r>
              <a:rPr lang="zh-CN" altLang="en-US" b="1">
                <a:solidFill>
                  <a:srgbClr val="C0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创新点</a:t>
            </a:r>
            <a:endParaRPr lang="zh-CN" altLang="en-US" b="1">
              <a:solidFill>
                <a:srgbClr val="C00000"/>
              </a:solidFill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84235" y="3874135"/>
            <a:ext cx="3136265" cy="141097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4235" y="5285105"/>
            <a:ext cx="31349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传统</a:t>
            </a:r>
            <a:r>
              <a:rPr lang="en-US" altLang="zh-CN" b="1">
                <a:solidFill>
                  <a:schemeClr val="accent5">
                    <a:lumMod val="75000"/>
                  </a:schemeClr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EDL</a:t>
            </a:r>
            <a:endParaRPr lang="en-US" altLang="zh-CN" b="1">
              <a:solidFill>
                <a:schemeClr val="accent5">
                  <a:lumMod val="75000"/>
                </a:schemeClr>
              </a:solidFill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468735" y="638175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9655" y="1564005"/>
            <a:ext cx="10570210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EDL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HEDL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超观点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形成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技术思路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049020" y="2279650"/>
                <a:ext cx="10571480" cy="35445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just">
                  <a:buClrTx/>
                  <a:buSzTx/>
                  <a:buFontTx/>
                </a:pP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传统的EDL是建立在主观逻辑中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领域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𝕏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内的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多项观点（</a:t>
                </a:r>
                <a:r>
                  <a:rPr lang="en-US" altLang="zh-CN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k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项）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之上的，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领域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𝕏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是由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K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个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基底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张成的空间，在每个方向上有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信念质量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表示对该观点的置信程度，以及总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不确定性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𝑢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显然有</a:t>
                </a: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algn="just">
                  <a:buClrTx/>
                  <a:buSzTx/>
                  <a:buFontTx/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algn="just">
                  <a:buClrTx/>
                  <a:buSzTx/>
                  <a:buFontTx/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algn="just">
                  <a:buClrTx/>
                  <a:buSzTx/>
                  <a:buFontTx/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algn="just">
                  <a:buClrTx/>
                  <a:buSzTx/>
                  <a:buFontTx/>
                </a:pP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在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HEDL中，不再以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领域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𝕏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的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多项观点（</a:t>
                </a:r>
                <a:r>
                  <a:rPr lang="en-US" altLang="zh-CN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k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项）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为准，而是靠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K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个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基底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相互组合搭配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超域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ℛ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𝕏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，形成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超观点（</a:t>
                </a:r>
                <a:r>
                  <a:rPr lang="en-US" altLang="zh-CN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hyper-opinion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）</a:t>
                </a: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algn="just">
                  <a:buClrTx/>
                  <a:buSzTx/>
                  <a:buFontTx/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algn="just">
                  <a:buClrTx/>
                  <a:buSzTx/>
                  <a:buFontTx/>
                </a:pP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由此导出对于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某组合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的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超信念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𝑥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：</a:t>
                </a: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algn="just">
                  <a:buClrTx/>
                  <a:buSzTx/>
                  <a:buFontTx/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marL="1828800" lvl="4" indent="457200" algn="just">
                  <a:buClrTx/>
                  <a:buSzTx/>
                  <a:buFontTx/>
                </a:pP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同样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有</a:t>
                </a: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algn="just">
                  <a:buClrTx/>
                  <a:buSzTx/>
                  <a:buFontTx/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algn="just">
                  <a:buClrTx/>
                  <a:buSzTx/>
                  <a:buFontTx/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algn="just">
                  <a:buClrTx/>
                  <a:buSzTx/>
                  <a:buFontTx/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20" y="2279650"/>
                <a:ext cx="10571480" cy="3544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985" y="3918585"/>
            <a:ext cx="2569210" cy="3124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6515" y="2866390"/>
            <a:ext cx="4934585" cy="645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1455" y="4446905"/>
            <a:ext cx="1352550" cy="3105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7433945" y="3893820"/>
                <a:ext cx="3692525" cy="3371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just">
                  <a:buClrTx/>
                  <a:buSzTx/>
                  <a:buFontTx/>
                </a:pP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𝒫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𝕏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sz="1600" b="1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领域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𝕏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的幂集</a:t>
                </a: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945" y="3893820"/>
                <a:ext cx="3692525" cy="337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6585" y="4999355"/>
            <a:ext cx="1627505" cy="5505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0" name="文本框 89"/>
              <p:cNvSpPr txBox="1"/>
              <p:nvPr/>
            </p:nvSpPr>
            <p:spPr>
              <a:xfrm>
                <a:off x="6929755" y="4930140"/>
                <a:ext cx="4519930" cy="176847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txBody>
              <a:bodyPr wrap="square" rtlCol="0" anchor="t">
                <a:noAutofit/>
              </a:bodyPr>
              <a:p>
                <a:pPr algn="just"/>
                <a:r>
                  <a:rPr lang="en-US" altLang="zh-CN" sz="14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e.g. </a:t>
                </a:r>
                <a:r>
                  <a:rPr lang="zh-CN" altLang="en-US" sz="14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一个</a:t>
                </a:r>
                <a:r>
                  <a:rPr lang="en-US" altLang="zh-CN" sz="14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4</a:t>
                </a:r>
                <a:r>
                  <a:rPr lang="zh-CN" altLang="en-US" sz="14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分类任务</a:t>
                </a:r>
                <a:r>
                  <a:rPr lang="en-US" altLang="zh-CN" sz="14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K=4</a:t>
                </a:r>
                <a:endParaRPr lang="zh-CN" altLang="en-US" sz="1400" b="1">
                  <a:solidFill>
                    <a:schemeClr val="accent6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just"/>
                <a:r>
                  <a:rPr lang="zh-CN" altLang="en-US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类别名分别为</a:t>
                </a:r>
                <a:r>
                  <a:rPr lang="en-US" altLang="zh-CN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(A,B,C,D)</a:t>
                </a:r>
                <a:endParaRPr lang="en-US" altLang="zh-CN" sz="1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={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endParaRPr lang="en-US" altLang="zh-CN" sz="14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={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endParaRPr lang="en-US" altLang="zh-CN" sz="14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3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={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endParaRPr lang="en-US" altLang="zh-CN" sz="14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4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={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𝐷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endParaRPr lang="en-US" altLang="zh-CN" sz="14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altLang="zh-CN" sz="14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······</a:t>
                </a:r>
                <a:endParaRPr lang="en-US" altLang="zh-CN" sz="140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90" name="文本框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755" y="4930140"/>
                <a:ext cx="4519930" cy="1768475"/>
              </a:xfrm>
              <a:prstGeom prst="rect">
                <a:avLst/>
              </a:prstGeom>
              <a:blipFill rotWithShape="1">
                <a:blip r:embed="rId10"/>
                <a:stretch>
                  <a:fillRect l="-112" t="-287" r="-98" b="-251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8215630" y="5960745"/>
            <a:ext cx="32340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buClrTx/>
              <a:buSzTx/>
              <a:buFontTx/>
            </a:pPr>
            <a:r>
              <a:rPr lang="zh-CN" altLang="en-US" sz="1400" b="1">
                <a:solidFill>
                  <a:schemeClr val="accent6">
                    <a:lumMod val="75000"/>
                  </a:schemeClr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超观点：</a:t>
            </a:r>
            <a:r>
              <a:rPr lang="zh-CN" altLang="en-US" sz="1400" b="1">
                <a:solidFill>
                  <a:schemeClr val="tx1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多个观点的组合</a:t>
            </a:r>
            <a:endParaRPr lang="zh-CN" altLang="en-US" sz="1400" b="1">
              <a:solidFill>
                <a:schemeClr val="tx1"/>
              </a:solidFill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  <a:p>
            <a:pPr algn="just">
              <a:buClrTx/>
              <a:buSzTx/>
              <a:buFontTx/>
            </a:pPr>
            <a:r>
              <a:rPr lang="zh-CN" altLang="en-US" sz="1400" b="1">
                <a:solidFill>
                  <a:schemeClr val="accent6">
                    <a:lumMod val="75000"/>
                  </a:schemeClr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超证据</a:t>
            </a:r>
            <a:r>
              <a:rPr lang="zh-CN" altLang="en-US" sz="1400" b="1">
                <a:solidFill>
                  <a:schemeClr val="tx1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：支撑多个观点组合的证据</a:t>
            </a:r>
            <a:endParaRPr lang="zh-CN" altLang="en-US" sz="1400" b="1">
              <a:solidFill>
                <a:schemeClr val="tx1"/>
              </a:solidFill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  <a:p>
            <a:pPr algn="just">
              <a:buClrTx/>
              <a:buSzTx/>
              <a:buFontTx/>
            </a:pPr>
            <a:r>
              <a:rPr lang="zh-CN" altLang="en-US" sz="1400" b="1">
                <a:solidFill>
                  <a:schemeClr val="accent6">
                    <a:lumMod val="75000"/>
                  </a:schemeClr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超信念</a:t>
            </a:r>
            <a:r>
              <a:rPr lang="zh-CN" altLang="en-US" sz="1400" b="1">
                <a:solidFill>
                  <a:schemeClr val="tx1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：</a:t>
            </a:r>
            <a:r>
              <a:rPr lang="zh-CN" altLang="en-US" sz="1400" b="1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支撑多个观点组合的信念质量</a:t>
            </a:r>
            <a:endParaRPr lang="zh-CN" altLang="en-US" sz="1400" b="1">
              <a:solidFill>
                <a:schemeClr val="tx1"/>
              </a:solidFill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rcRect r="46193"/>
          <a:stretch>
            <a:fillRect/>
          </a:stretch>
        </p:blipFill>
        <p:spPr>
          <a:xfrm>
            <a:off x="4297680" y="5593080"/>
            <a:ext cx="2481580" cy="534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rcRect l="58557"/>
          <a:stretch>
            <a:fillRect/>
          </a:stretch>
        </p:blipFill>
        <p:spPr>
          <a:xfrm>
            <a:off x="4475480" y="6090920"/>
            <a:ext cx="1911350" cy="53403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297680" y="4930140"/>
            <a:ext cx="2544445" cy="1769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090" y="5281295"/>
            <a:ext cx="3554095" cy="1458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90245" y="4254500"/>
            <a:ext cx="10974070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Dirichlet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分布是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多项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分布的共轭先验分布，用于建模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一组概率值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（如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分类任务中的类别概率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）之间的关系。对一个</a:t>
            </a: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维的随机向量</a:t>
            </a: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，其概率密度函数为</a:t>
            </a: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>
              <a:solidFill>
                <a:srgbClr val="191B1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Background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90245" y="1565910"/>
            <a:ext cx="10972800" cy="606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回顾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证据学习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的基本概念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9610" y="2172335"/>
            <a:ext cx="10974070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证据学习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Evidential Deep Learning, </a:t>
            </a: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EDL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）引入了证据理论（</a:t>
            </a: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Evidential Theory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）将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类别概率分布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建模为一个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Dirichlet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分布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，将模型输出的</a:t>
            </a: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logits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作为主观意见（</a:t>
            </a: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subjective opinions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）的证据（</a:t>
            </a: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evidence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），从中计算预测的置信度和不确定性，因为</a:t>
            </a: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EDL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在神经网络中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量化地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提供了分类任务的不确定性估计，因此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天然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适用于</a:t>
            </a:r>
            <a:r>
              <a:rPr lang="en-US" altLang="zh-CN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OOD</a:t>
            </a:r>
            <a:r>
              <a:rPr lang="zh-CN" altLang="en-US" sz="2000">
                <a:solidFill>
                  <a:srgbClr val="191B1F"/>
                </a:solidFill>
                <a:latin typeface="微软雅黑" panose="020B0503020204020204" charset="-122"/>
                <a:ea typeface="微软雅黑" panose="020B0503020204020204" charset="-122"/>
              </a:rPr>
              <a:t>检测任务。</a:t>
            </a:r>
            <a:endParaRPr lang="zh-CN" altLang="en-US" sz="2000">
              <a:solidFill>
                <a:srgbClr val="191B1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9610" y="3596005"/>
            <a:ext cx="10972800" cy="606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回顾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Dirichlet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的基本概念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270" y="4599305"/>
            <a:ext cx="2499360" cy="3467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625" y="5264150"/>
            <a:ext cx="3255645" cy="6438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l="3501"/>
          <a:stretch>
            <a:fillRect/>
          </a:stretch>
        </p:blipFill>
        <p:spPr>
          <a:xfrm>
            <a:off x="927100" y="5899785"/>
            <a:ext cx="5168265" cy="6953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07390" y="5148580"/>
            <a:ext cx="5499100" cy="144970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9050" y="5005705"/>
            <a:ext cx="5078095" cy="17665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468735" y="638175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9655" y="1564005"/>
            <a:ext cx="10570210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EDL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HEDL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：将超观点投影到多项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观点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技术思路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049655" y="3796030"/>
                <a:ext cx="10569575" cy="1603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0" algn="just" fontAlgn="auto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对</a:t>
                </a:r>
                <a:r>
                  <a:rPr lang="zh-CN" altLang="en-US" sz="1600" b="1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尖锐信念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en-US" altLang="zh-CN" sz="160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s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harp belief mass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）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，其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尖锐信念值即为该观点的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超信念值：</a:t>
                </a: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ct val="150000"/>
                  </a:lnSpc>
                  <a:buClrTx/>
                  <a:buSzTx/>
                  <a:buFontTx/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对</a:t>
                </a:r>
                <a:r>
                  <a:rPr lang="zh-CN" altLang="en-US" sz="1600" b="1">
                    <a:solidFill>
                      <a:srgbClr val="C00000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模糊信念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（</a:t>
                </a:r>
                <a:r>
                  <a:rPr lang="en-US" altLang="zh-CN" sz="1600">
                    <a:solidFill>
                      <a:srgbClr val="C00000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v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ague belief mass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，其模糊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信念值为含有该观点的超信念值的一部分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。</a:t>
                </a: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ct val="150000"/>
                  </a:lnSpc>
                  <a:buClrTx/>
                  <a:buSzTx/>
                  <a:buFontTx/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55" y="3796030"/>
                <a:ext cx="10569575" cy="16033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r="1257"/>
          <a:stretch>
            <a:fillRect/>
          </a:stretch>
        </p:blipFill>
        <p:spPr>
          <a:xfrm>
            <a:off x="3783965" y="5250180"/>
            <a:ext cx="3641090" cy="5619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520" y="4244975"/>
            <a:ext cx="1747520" cy="3429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49655" y="2232660"/>
            <a:ext cx="105702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为便于区分，我们将</a:t>
            </a:r>
            <a:r>
              <a:rPr lang="zh-CN" altLang="en-US" sz="1600" b="1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超信念</a:t>
            </a:r>
            <a:r>
              <a:rPr lang="zh-CN" altLang="en-US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分为两类：支撑单一观点的超</a:t>
            </a:r>
            <a:r>
              <a:rPr lang="zh-CN" altLang="en-US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信念称为</a:t>
            </a:r>
            <a:r>
              <a:rPr lang="zh-CN" altLang="en-US" sz="1600" b="1">
                <a:solidFill>
                  <a:schemeClr val="accent5">
                    <a:lumMod val="75000"/>
                  </a:schemeClr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尖锐信念</a:t>
            </a:r>
            <a:r>
              <a:rPr lang="zh-CN" altLang="en-US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（</a:t>
            </a:r>
            <a:r>
              <a:rPr lang="en-US" altLang="zh-CN" sz="1600">
                <a:solidFill>
                  <a:schemeClr val="accent5">
                    <a:lumMod val="75000"/>
                  </a:schemeClr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s</a:t>
            </a:r>
            <a:r>
              <a:rPr lang="en-US" altLang="zh-CN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harp belief mass</a:t>
            </a:r>
            <a:r>
              <a:rPr lang="zh-CN" altLang="en-US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），支撑多项观点组合的超信念称为</a:t>
            </a:r>
            <a:r>
              <a:rPr lang="zh-CN" altLang="en-US" sz="1600" b="1">
                <a:solidFill>
                  <a:srgbClr val="C0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模糊信念</a:t>
            </a:r>
            <a:r>
              <a:rPr lang="zh-CN" altLang="en-US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（</a:t>
            </a:r>
            <a:r>
              <a:rPr lang="en-US" altLang="zh-CN" sz="1600">
                <a:solidFill>
                  <a:srgbClr val="C0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v</a:t>
            </a:r>
            <a:r>
              <a:rPr lang="en-US" altLang="zh-CN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ague belief mass</a:t>
            </a:r>
            <a:r>
              <a:rPr lang="zh-CN" altLang="en-US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）。</a:t>
            </a:r>
            <a:endParaRPr lang="zh-CN" altLang="en-US" sz="1600"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  <a:p>
            <a:pPr indent="0"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支撑一个</a:t>
            </a:r>
            <a:r>
              <a:rPr lang="zh-CN" altLang="en-US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观点的信念，应由单一支撑它的尖锐信念和模糊信念中支撑它的一部分</a:t>
            </a:r>
            <a:r>
              <a:rPr lang="zh-CN" altLang="en-US" sz="16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组成：</a:t>
            </a:r>
            <a:endParaRPr lang="zh-CN" altLang="en-US" sz="1600"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8934450" y="3110865"/>
                <a:ext cx="3152775" cy="185483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txBody>
              <a:bodyPr wrap="square" rtlCol="0" anchor="t">
                <a:noAutofit/>
              </a:bodyPr>
              <a:p>
                <a:pPr algn="just"/>
                <a:r>
                  <a:rPr lang="en-US" altLang="zh-CN" sz="14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e.g. </a:t>
                </a:r>
                <a:r>
                  <a:rPr lang="zh-CN" altLang="en-US" sz="14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一个</a:t>
                </a:r>
                <a:r>
                  <a:rPr lang="en-US" altLang="zh-CN" sz="14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4</a:t>
                </a:r>
                <a:r>
                  <a:rPr lang="zh-CN" altLang="en-US" sz="14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分类任务</a:t>
                </a:r>
                <a:r>
                  <a:rPr lang="en-US" altLang="zh-CN" sz="14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K=4</a:t>
                </a:r>
                <a:endParaRPr lang="zh-CN" altLang="en-US" sz="1400" b="1">
                  <a:solidFill>
                    <a:schemeClr val="accent6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just"/>
                <a:r>
                  <a:rPr lang="zh-CN" altLang="en-US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类别名分别为</a:t>
                </a:r>
                <a:r>
                  <a:rPr lang="en-US" altLang="zh-CN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(A,B,C,D)</a:t>
                </a:r>
                <a:endParaRPr lang="en-US" altLang="zh-CN" sz="1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={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endParaRPr lang="en-US" altLang="zh-CN" sz="14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={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endParaRPr lang="en-US" altLang="zh-CN" sz="14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3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={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endParaRPr lang="en-US" altLang="zh-CN" sz="14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4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={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𝐷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endParaRPr lang="en-US" altLang="zh-CN" sz="14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altLang="zh-CN" sz="14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······</a:t>
                </a:r>
                <a:endParaRPr lang="en-US" altLang="zh-CN" sz="140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450" y="3110865"/>
                <a:ext cx="3152775" cy="1854835"/>
              </a:xfrm>
              <a:prstGeom prst="rect">
                <a:avLst/>
              </a:prstGeom>
              <a:blipFill rotWithShape="1">
                <a:blip r:embed="rId7"/>
                <a:stretch>
                  <a:fillRect l="-161" t="-274" r="-141" b="-24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右大括号 17"/>
          <p:cNvSpPr/>
          <p:nvPr/>
        </p:nvSpPr>
        <p:spPr>
          <a:xfrm>
            <a:off x="10267950" y="3662680"/>
            <a:ext cx="93345" cy="278130"/>
          </a:xfrm>
          <a:prstGeom prst="rightBrace">
            <a:avLst>
              <a:gd name="adj1" fmla="val 36974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右大括号 18"/>
          <p:cNvSpPr/>
          <p:nvPr/>
        </p:nvSpPr>
        <p:spPr>
          <a:xfrm>
            <a:off x="10267950" y="4081145"/>
            <a:ext cx="93345" cy="278130"/>
          </a:xfrm>
          <a:prstGeom prst="rightBrace">
            <a:avLst>
              <a:gd name="adj1" fmla="val 36974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420985" y="3643630"/>
            <a:ext cx="9975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buClrTx/>
              <a:buSzTx/>
              <a:buFontTx/>
            </a:pPr>
            <a:r>
              <a:rPr lang="zh-CN" altLang="en-US" sz="1400" b="1">
                <a:solidFill>
                  <a:srgbClr val="C0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模糊信念</a:t>
            </a:r>
            <a:endParaRPr lang="zh-CN" altLang="en-US" sz="1400" b="1">
              <a:solidFill>
                <a:srgbClr val="C00000"/>
              </a:solidFill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20985" y="4081145"/>
            <a:ext cx="9975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buClrTx/>
              <a:buSzTx/>
              <a:buFontTx/>
            </a:pPr>
            <a:r>
              <a:rPr lang="zh-CN" altLang="en-US" sz="1400" b="1">
                <a:solidFill>
                  <a:schemeClr val="accent5">
                    <a:lumMod val="75000"/>
                  </a:schemeClr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尖锐信念</a:t>
            </a:r>
            <a:endParaRPr lang="zh-CN" altLang="en-US" sz="1400" b="1">
              <a:solidFill>
                <a:schemeClr val="accent5">
                  <a:lumMod val="75000"/>
                </a:schemeClr>
              </a:solidFill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8933815" y="4569460"/>
                <a:ext cx="2685415" cy="3962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1400" b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支撑</a:t>
                </a:r>
                <a:r>
                  <a:rPr lang="en-US" altLang="zh-CN" sz="1400" b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B</a:t>
                </a:r>
                <a:r>
                  <a:rPr lang="zh-CN" altLang="en-US" sz="1400" b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的信念</a:t>
                </a:r>
                <a:r>
                  <a:rPr lang="en-US" altLang="zh-CN" sz="1400" b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zh-CN" sz="1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sz="1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  <a:sym typeface="+mn-ea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𝒙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𝒙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  <a:sym typeface="+mn-ea"/>
                          </a:rPr>
                          <m:t>𝟑</m:t>
                        </m:r>
                      </m:sub>
                    </m:sSub>
                  </m:oMath>
                </a14:m>
                <a:endParaRPr lang="en-US" altLang="zh-CN" sz="1400" b="1" i="1">
                  <a:solidFill>
                    <a:schemeClr val="accent6">
                      <a:lumMod val="75000"/>
                    </a:schemeClr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815" y="4569460"/>
                <a:ext cx="2685415" cy="3962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4610" y="3461385"/>
            <a:ext cx="2025015" cy="3390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rcRect r="2111"/>
          <a:stretch>
            <a:fillRect/>
          </a:stretch>
        </p:blipFill>
        <p:spPr>
          <a:xfrm>
            <a:off x="4887595" y="6036310"/>
            <a:ext cx="2561590" cy="427990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>
            <a:off x="4845050" y="5204460"/>
            <a:ext cx="579120" cy="49657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854700" y="5204460"/>
            <a:ext cx="1607185" cy="49720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845050" y="5993130"/>
            <a:ext cx="2616835" cy="49657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5" name="直接箭头连接符 64"/>
          <p:cNvCxnSpPr>
            <a:stCxn id="72" idx="2"/>
          </p:cNvCxnSpPr>
          <p:nvPr/>
        </p:nvCxnSpPr>
        <p:spPr>
          <a:xfrm>
            <a:off x="5134669" y="5700932"/>
            <a:ext cx="473075" cy="2876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6245284" y="5700932"/>
            <a:ext cx="473075" cy="2876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600825" y="5720715"/>
            <a:ext cx="268541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1000">
                <a:solidFill>
                  <a:schemeClr val="tx1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没有先验知识的情况下</a:t>
            </a:r>
            <a:r>
              <a:rPr lang="zh-CN" altLang="en-US" sz="1000" b="1">
                <a:solidFill>
                  <a:srgbClr val="C0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等分</a:t>
            </a:r>
            <a:r>
              <a:rPr lang="zh-CN" altLang="en-US" sz="1000">
                <a:solidFill>
                  <a:schemeClr val="tx1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权重</a:t>
            </a:r>
            <a:endParaRPr lang="zh-CN" altLang="en-US" sz="1000">
              <a:solidFill>
                <a:schemeClr val="tx1"/>
              </a:solidFill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61835" y="6067425"/>
            <a:ext cx="483235" cy="31686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832090" y="6067425"/>
            <a:ext cx="1490345" cy="31686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1940" y="6098540"/>
            <a:ext cx="1343660" cy="247650"/>
          </a:xfrm>
          <a:prstGeom prst="rect">
            <a:avLst/>
          </a:prstGeom>
          <a:ln>
            <a:noFill/>
          </a:ln>
        </p:spPr>
      </p:pic>
      <p:cxnSp>
        <p:nvCxnSpPr>
          <p:cNvPr id="32" name="直接箭头连接符 31"/>
          <p:cNvCxnSpPr/>
          <p:nvPr/>
        </p:nvCxnSpPr>
        <p:spPr>
          <a:xfrm>
            <a:off x="7545129" y="6226077"/>
            <a:ext cx="28800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/>
              <p:cNvSpPr txBox="1"/>
              <p:nvPr/>
            </p:nvSpPr>
            <p:spPr>
              <a:xfrm>
                <a:off x="9377680" y="5839460"/>
                <a:ext cx="1534795" cy="544830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  <a:prstDash val="dash"/>
              </a:ln>
            </p:spPr>
            <p:txBody>
              <a:bodyPr wrap="square" rtlCol="0" anchor="t">
                <a:no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sz="1400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𝒞</m:t>
                    </m:r>
                    <m:r>
                      <a:rPr lang="en-US" altLang="zh-CN" sz="1400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𝕏</m:t>
                    </m:r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400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ℛ</m:t>
                    </m:r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𝕏</m:t>
                    </m:r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除去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𝕏</m:t>
                    </m:r>
                  </m:oMath>
                </a14:m>
                <a:r>
                  <a:rPr lang="zh-CN" altLang="en-US" sz="1400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的部分</a:t>
                </a:r>
                <a:endParaRPr lang="zh-CN" altLang="en-US" sz="1400">
                  <a:solidFill>
                    <a:schemeClr val="tx1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680" y="5839460"/>
                <a:ext cx="1534795" cy="544830"/>
              </a:xfrm>
              <a:prstGeom prst="rect">
                <a:avLst/>
              </a:prstGeom>
              <a:blipFill rotWithShape="1">
                <a:blip r:embed="rId12"/>
                <a:stretch>
                  <a:fillRect l="-414" t="-1166" r="-414" b="-1166"/>
                </a:stretch>
              </a:blipFill>
              <a:ln w="127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11267440" y="3651250"/>
                <a:ext cx="933450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sz="14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∈</m:t>
                      </m:r>
                      <m:r>
                        <a:rPr lang="en-US" altLang="zh-CN" sz="14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𝒞</m:t>
                      </m:r>
                      <m:r>
                        <a:rPr lang="en-US" altLang="zh-CN" sz="14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1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𝕏</m:t>
                      </m:r>
                      <m:r>
                        <a:rPr lang="en-US" altLang="zh-CN" sz="1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14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440" y="3651250"/>
                <a:ext cx="933450" cy="30670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/>
              <p:cNvSpPr txBox="1"/>
              <p:nvPr/>
            </p:nvSpPr>
            <p:spPr>
              <a:xfrm>
                <a:off x="11267440" y="4081145"/>
                <a:ext cx="744220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sz="14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∈</m:t>
                      </m:r>
                      <m:r>
                        <a:rPr lang="en-US" altLang="zh-CN" sz="14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𝕏</m:t>
                      </m:r>
                    </m:oMath>
                  </m:oMathPara>
                </a14:m>
                <a:endParaRPr lang="en-US" altLang="zh-CN" sz="14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440" y="4081145"/>
                <a:ext cx="744220" cy="30670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组合 47"/>
          <p:cNvGrpSpPr/>
          <p:nvPr/>
        </p:nvGrpSpPr>
        <p:grpSpPr>
          <a:xfrm>
            <a:off x="323850" y="5173980"/>
            <a:ext cx="3370580" cy="1457325"/>
            <a:chOff x="290" y="8333"/>
            <a:chExt cx="5308" cy="2295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0" y="8746"/>
              <a:ext cx="5308" cy="1882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31" y="10180"/>
              <a:ext cx="1864" cy="343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13" y="9050"/>
              <a:ext cx="1864" cy="572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5" y="9680"/>
              <a:ext cx="2412" cy="49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13" y="9195"/>
              <a:ext cx="1354" cy="1287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2211" y="8708"/>
              <a:ext cx="1679" cy="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43" y="8578"/>
              <a:ext cx="2221" cy="411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033" y="8333"/>
              <a:ext cx="1750" cy="279"/>
            </a:xfrm>
            <a:prstGeom prst="rect">
              <a:avLst/>
            </a:prstGeom>
          </p:spPr>
        </p:pic>
        <p:cxnSp>
          <p:nvCxnSpPr>
            <p:cNvPr id="47" name="直接箭头连接符 46"/>
            <p:cNvCxnSpPr/>
            <p:nvPr/>
          </p:nvCxnSpPr>
          <p:spPr>
            <a:xfrm>
              <a:off x="2010" y="9805"/>
              <a:ext cx="5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r="48323" b="15061"/>
          <a:stretch>
            <a:fillRect/>
          </a:stretch>
        </p:blipFill>
        <p:spPr>
          <a:xfrm>
            <a:off x="3592195" y="1507490"/>
            <a:ext cx="2123440" cy="397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468735" y="638175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栗子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b="17472"/>
          <a:stretch>
            <a:fillRect/>
          </a:stretch>
        </p:blipFill>
        <p:spPr>
          <a:xfrm>
            <a:off x="885825" y="2853055"/>
            <a:ext cx="10734040" cy="35032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3571240" y="2430780"/>
                <a:ext cx="3231515" cy="43688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SupPr>
                        <m:e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𝐴𝐵</m:t>
                          </m:r>
                        </m:sub>
                        <m:sup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𝐻</m:t>
                          </m:r>
                        </m:sup>
                      </m:sSubSup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+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+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+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5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+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8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+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×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den>
                      </m:f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26</m:t>
                          </m:r>
                        </m:den>
                      </m:f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0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154</m:t>
                      </m:r>
                    </m:oMath>
                  </m:oMathPara>
                </a14:m>
                <a:endParaRPr lang="en-US" altLang="zh-CN" sz="12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240" y="2430780"/>
                <a:ext cx="3231515" cy="436880"/>
              </a:xfrm>
              <a:prstGeom prst="rect">
                <a:avLst/>
              </a:prstGeom>
              <a:blipFill rotWithShape="1">
                <a:blip r:embed="rId6"/>
                <a:stretch>
                  <a:fillRect l="-157" t="-1163" r="-138" b="-101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/>
          <p:nvPr/>
        </p:nvCxnSpPr>
        <p:spPr>
          <a:xfrm flipV="1">
            <a:off x="6200199" y="2866292"/>
            <a:ext cx="0" cy="900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6887210" y="2250440"/>
                <a:ext cx="2428875" cy="61722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𝐴</m:t>
                          </m:r>
                        </m:sub>
                      </m:sSub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𝐴𝐵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SupPr>
                        <m:e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𝐴𝐵</m:t>
                          </m:r>
                        </m:sub>
                        <m:sup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𝐻</m:t>
                          </m:r>
                        </m:sup>
                      </m:sSubSup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𝐴𝐵𝐶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SupPr>
                        <m:e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𝐴𝐵𝐶</m:t>
                          </m:r>
                        </m:sub>
                        <m:sup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𝐻</m:t>
                          </m:r>
                        </m:sup>
                      </m:sSubSup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den>
                      </m:f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×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0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154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</m:den>
                      </m:f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×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0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115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0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115</m:t>
                      </m:r>
                    </m:oMath>
                  </m:oMathPara>
                </a14:m>
                <a:endParaRPr lang="en-US" altLang="zh-CN" sz="12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10" y="2250440"/>
                <a:ext cx="2428875" cy="617220"/>
              </a:xfrm>
              <a:prstGeom prst="rect">
                <a:avLst/>
              </a:prstGeom>
              <a:blipFill rotWithShape="1">
                <a:blip r:embed="rId7"/>
                <a:stretch>
                  <a:fillRect l="-209" t="-823" r="-183" b="-72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箭头连接符 33"/>
          <p:cNvCxnSpPr/>
          <p:nvPr/>
        </p:nvCxnSpPr>
        <p:spPr>
          <a:xfrm flipV="1">
            <a:off x="8101389" y="2867562"/>
            <a:ext cx="0" cy="900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rcRect l="56622" t="17096"/>
          <a:stretch>
            <a:fillRect/>
          </a:stretch>
        </p:blipFill>
        <p:spPr>
          <a:xfrm>
            <a:off x="3592195" y="1924050"/>
            <a:ext cx="1782445" cy="387985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571240" y="1486535"/>
            <a:ext cx="2232660" cy="85852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本框 49"/>
              <p:cNvSpPr txBox="1"/>
              <p:nvPr/>
            </p:nvSpPr>
            <p:spPr>
              <a:xfrm>
                <a:off x="9400540" y="2235835"/>
                <a:ext cx="2428875" cy="43878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𝐴</m:t>
                          </m:r>
                        </m:sub>
                      </m:sSub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.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115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×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26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+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×</m:t>
                          </m:r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200" i="1"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  <a:sym typeface="+mn-ea"/>
                            </a:rPr>
                            <m:t>26</m:t>
                          </m:r>
                        </m:den>
                      </m:f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0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sz="1200" i="1"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  <a:sym typeface="+mn-ea"/>
                        </a:rPr>
                        <m:t>154</m:t>
                      </m:r>
                    </m:oMath>
                  </m:oMathPara>
                </a14:m>
                <a:endParaRPr lang="en-US" altLang="zh-CN" sz="12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0" y="2235835"/>
                <a:ext cx="2428875" cy="438785"/>
              </a:xfrm>
              <a:prstGeom prst="rect">
                <a:avLst/>
              </a:prstGeom>
              <a:blipFill rotWithShape="1">
                <a:blip r:embed="rId8"/>
                <a:stretch>
                  <a:fillRect l="-209" t="-1158" r="-183" b="-101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图片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2790" y="1831975"/>
            <a:ext cx="1518920" cy="254635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6887210" y="1773555"/>
            <a:ext cx="1873250" cy="39814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4080" y="1751965"/>
            <a:ext cx="594360" cy="34480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1"/>
          <a:srcRect l="52389"/>
          <a:stretch>
            <a:fillRect/>
          </a:stretch>
        </p:blipFill>
        <p:spPr>
          <a:xfrm>
            <a:off x="9671050" y="1930400"/>
            <a:ext cx="1259205" cy="22796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1"/>
          <a:srcRect r="47131"/>
          <a:stretch>
            <a:fillRect/>
          </a:stretch>
        </p:blipFill>
        <p:spPr>
          <a:xfrm>
            <a:off x="9459595" y="1729105"/>
            <a:ext cx="1398270" cy="227965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9400540" y="1670685"/>
            <a:ext cx="2428875" cy="50101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9774614" y="2679602"/>
            <a:ext cx="0" cy="1296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655" y="926465"/>
            <a:ext cx="1113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111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96415" y="1448435"/>
            <a:ext cx="8484235" cy="520827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972310" y="1434465"/>
            <a:ext cx="81413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CIFAR-10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ID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数据集进行训练，以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SVHN, Textures, Places365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OOD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数据集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OOD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检测实验和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ID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分类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75" y="2043430"/>
            <a:ext cx="8142605" cy="417449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7881620" y="2386330"/>
            <a:ext cx="1696085" cy="383095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16980" y="6217285"/>
            <a:ext cx="24866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OOD</a:t>
            </a:r>
            <a:r>
              <a:rPr lang="zh-CN" altLang="en-US" sz="1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sz="1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平均</a:t>
            </a:r>
            <a:r>
              <a:rPr lang="zh-CN" altLang="en-US" sz="1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成绩最好</a:t>
            </a:r>
            <a:endParaRPr lang="zh-CN" altLang="en-US" sz="16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33585" y="2133600"/>
            <a:ext cx="480695" cy="408305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602345" y="6218555"/>
            <a:ext cx="16052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分类也没有很差</a:t>
            </a:r>
            <a:endParaRPr lang="zh-CN" altLang="en-US" sz="160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655" y="926465"/>
            <a:ext cx="1113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111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101215" y="1007745"/>
            <a:ext cx="8484235" cy="20955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277110" y="993775"/>
            <a:ext cx="81413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消融实验证明了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超观点提取模块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观点投影模块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的作用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275" y="1330960"/>
            <a:ext cx="7217410" cy="16548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95420" y="1885950"/>
            <a:ext cx="797560" cy="228600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21555" y="1885950"/>
            <a:ext cx="1022985" cy="228600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endCxn id="3" idx="0"/>
          </p:cNvCxnSpPr>
          <p:nvPr/>
        </p:nvCxnSpPr>
        <p:spPr>
          <a:xfrm flipH="1">
            <a:off x="4394259" y="1320272"/>
            <a:ext cx="1530985" cy="56578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endCxn id="4" idx="0"/>
          </p:cNvCxnSpPr>
          <p:nvPr/>
        </p:nvCxnSpPr>
        <p:spPr>
          <a:xfrm flipH="1">
            <a:off x="5333424" y="1307572"/>
            <a:ext cx="2225040" cy="57848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101215" y="3227705"/>
            <a:ext cx="8484235" cy="31699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425" y="3366770"/>
            <a:ext cx="4874260" cy="28968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277110" y="4128770"/>
            <a:ext cx="28003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EDL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出现了梯度消失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问题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HEDL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没出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所以成功规避了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该问题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77110" y="5222240"/>
            <a:ext cx="28003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只有实验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分析没有理论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655" y="926465"/>
            <a:ext cx="229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总结和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111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9655" y="1448435"/>
            <a:ext cx="10570210" cy="2901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分析了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本身的问题，超观点是对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理论的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创新，虽然第二个问题就是打酱油的，但是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瑕不掩瑜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HEDL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的基础上同样可以做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loss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、检测指标、场景的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超域的概念和超图似乎有可以联系的地方，虽然他们是不同的空间，但是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从混沌的超空间映射到离散的多项空间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的这个思想似乎可以借鉴，因为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HEDL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都是对单个样本进行进一步分析的，但是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graph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中样本相互联系，可能需要多样本同时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9655" y="4445635"/>
            <a:ext cx="10570210" cy="18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的理论基础很扎实，但是下游应用任务的探索还不够，就算在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CV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领域也是小众方向，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graph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领域更是鲜有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之前主要关注基于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能量理论的图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OOD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检测方法，基于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理论的图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OOD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检测方法还没有正式的文章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2810" y="2329180"/>
            <a:ext cx="10636885" cy="2154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Evidential Deep Learning to Quantify Classification Uncertainty</a:t>
            </a: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0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Murat Sensoy, Lance Kaplan, Melih Kandemir</a:t>
            </a:r>
            <a:endParaRPr lang="en-US" altLang="zh-CN" sz="20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0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NIPS 2018</a:t>
            </a:r>
            <a:endParaRPr lang="en-US" altLang="zh-CN" sz="20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2800" y="1759585"/>
            <a:ext cx="770064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28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量化分类不确定性的证据深度学习</a:t>
            </a:r>
            <a:endParaRPr lang="zh-CN" altLang="en-US" sz="2800" b="1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9655" y="1564005"/>
            <a:ext cx="10570210" cy="1069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在多数情况下，分类网络得到的结果只是当前类别的概率，但是并不代表对于当前这个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sample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预测的置信度。如何让模型学习预测输入样本后，自身输出概率值的置信度？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动机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1049655" y="2759075"/>
            <a:ext cx="10570210" cy="15220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问题：用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Softmax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建模类概率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存在不足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对极端值敏感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softmax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因使用指数而夸大了预测类的概率，可能会有过度自信的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输出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点估计不能提供不确定性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softmax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提供了样本属于各个类别的概率的点估计，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softmax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值除了与其他类别比较之外没有其他意义，不能代表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这个预测有多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确定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" y="4509770"/>
            <a:ext cx="4612640" cy="2149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345" y="4599305"/>
            <a:ext cx="2904490" cy="2254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215" y="4406900"/>
            <a:ext cx="1083310" cy="337185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logits</a:t>
            </a:r>
            <a:endParaRPr 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8155" y="4406900"/>
            <a:ext cx="1083310" cy="33718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概率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31815" y="4330700"/>
            <a:ext cx="59874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假设有一个在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MNIST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好的模型，现在输入数字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并逐渐翻转，然后输出模型预测其为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概率</a:t>
            </a:r>
            <a:endParaRPr 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63320" y="1343660"/>
            <a:ext cx="816910" cy="43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2391" t="14183" r="61159" b="7361"/>
          <a:stretch>
            <a:fillRect/>
          </a:stretch>
        </p:blipFill>
        <p:spPr>
          <a:xfrm>
            <a:off x="2503170" y="3994785"/>
            <a:ext cx="958215" cy="554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9" name="灯片编号占位符 9"/>
          <p:cNvSpPr txBox="1"/>
          <p:nvPr/>
        </p:nvSpPr>
        <p:spPr>
          <a:xfrm>
            <a:off x="0" y="6414135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9655" y="1564005"/>
            <a:ext cx="10570210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Evidential Deep Learning 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技术思路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415" y="3161030"/>
            <a:ext cx="1551305" cy="772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50" y="4751705"/>
            <a:ext cx="1894205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615" y="4683125"/>
            <a:ext cx="1295400" cy="2501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503170" y="3370580"/>
            <a:ext cx="304165" cy="3365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l="62319" t="7181" r="6304" b="10054"/>
          <a:stretch>
            <a:fillRect/>
          </a:stretch>
        </p:blipFill>
        <p:spPr>
          <a:xfrm>
            <a:off x="2482215" y="5425440"/>
            <a:ext cx="824865" cy="585470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 flipH="1">
            <a:off x="2640965" y="3707420"/>
            <a:ext cx="0" cy="288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503170" y="3994150"/>
            <a:ext cx="958215" cy="5334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424940" y="4041140"/>
            <a:ext cx="108331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信念质量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belief mass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7750" y="4744085"/>
            <a:ext cx="143446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total evidence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47115" y="5498465"/>
            <a:ext cx="143510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不确定性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uncertainty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3220720" y="4527840"/>
            <a:ext cx="0" cy="216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482215" y="4740275"/>
            <a:ext cx="1990090" cy="4546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600835" y="3379470"/>
            <a:ext cx="304165" cy="3365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rot="10800000">
            <a:off x="1006630" y="3540980"/>
            <a:ext cx="59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39850" y="4511830"/>
            <a:ext cx="19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16200000" flipH="1">
            <a:off x="1744120" y="4737750"/>
            <a:ext cx="0" cy="1476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2482215" y="5365750"/>
            <a:ext cx="889635" cy="6635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9070" y="4116705"/>
            <a:ext cx="1763395" cy="29908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775" y="4805680"/>
            <a:ext cx="1403985" cy="3702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411595" y="4762500"/>
            <a:ext cx="1990090" cy="4546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8401685" y="4762500"/>
            <a:ext cx="155257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狄利克雷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强度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Dirichlet strength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4486910" y="4993005"/>
            <a:ext cx="1908000" cy="0"/>
          </a:xfrm>
          <a:prstGeom prst="straightConnector1">
            <a:avLst/>
          </a:prstGeom>
          <a:ln>
            <a:gradFill>
              <a:gsLst>
                <a:gs pos="0">
                  <a:srgbClr val="C00000"/>
                </a:gs>
                <a:gs pos="92000">
                  <a:schemeClr val="accent1"/>
                </a:gs>
              </a:gsLst>
              <a:lin ang="0" scaled="1"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411595" y="4042410"/>
            <a:ext cx="1990090" cy="4546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4890750" y="1322705"/>
            <a:ext cx="196469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分类概率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classification probability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3461385" y="4260850"/>
            <a:ext cx="2952000" cy="0"/>
          </a:xfrm>
          <a:prstGeom prst="straightConnector1">
            <a:avLst/>
          </a:prstGeom>
          <a:ln w="12700">
            <a:gradFill>
              <a:gsLst>
                <a:gs pos="0">
                  <a:srgbClr val="C00000"/>
                </a:gs>
                <a:gs pos="94000">
                  <a:schemeClr val="accent1"/>
                </a:gs>
              </a:gsLst>
            </a:gradFill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615" y="3933825"/>
            <a:ext cx="1295400" cy="25019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5354320" y="5439410"/>
            <a:ext cx="3047365" cy="4603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pPr algn="just"/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证据：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从数据中收集到的有利于样本被分类到某个类别的支持程度的度量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54955" y="3933825"/>
            <a:ext cx="333375" cy="119951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6" name="直接箭头连接符 45"/>
          <p:cNvCxnSpPr/>
          <p:nvPr/>
        </p:nvCxnSpPr>
        <p:spPr>
          <a:xfrm flipH="1">
            <a:off x="5521960" y="5132995"/>
            <a:ext cx="0" cy="324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2482215" y="6084570"/>
            <a:ext cx="2005330" cy="64516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 anchor="t">
            <a:spAutoFit/>
          </a:bodyPr>
          <a:p>
            <a:pPr algn="just"/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不确定性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总证据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成反比。当没有证据时，每个单例的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信念为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，不确定性为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703300" y="1328420"/>
            <a:ext cx="1187450" cy="4546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5285" y="6029325"/>
            <a:ext cx="2694305" cy="38798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9265285" y="5543550"/>
            <a:ext cx="275336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狄利克雷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Dirichlet distribution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58835" y="6084570"/>
            <a:ext cx="779171" cy="108000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4793615" y="3933190"/>
            <a:ext cx="333375" cy="119951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4402915" y="5690410"/>
            <a:ext cx="1116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5354955" y="6003925"/>
            <a:ext cx="3047365" cy="460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pPr algn="just"/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浓度：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从狄利克雷分布生成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样本的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集中程度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分散程度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的度量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 rot="16200000" flipH="1">
            <a:off x="5158900" y="6050545"/>
            <a:ext cx="0" cy="3960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13086080" y="1564005"/>
            <a:ext cx="61200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rot="10800000" flipH="1">
            <a:off x="8401195" y="6248645"/>
            <a:ext cx="864000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9264650" y="6003925"/>
            <a:ext cx="2753995" cy="460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15282545" y="3963035"/>
            <a:ext cx="3388360" cy="19862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本框 63"/>
              <p:cNvSpPr txBox="1"/>
              <p:nvPr/>
            </p:nvSpPr>
            <p:spPr>
              <a:xfrm>
                <a:off x="8513445" y="4042410"/>
                <a:ext cx="3505200" cy="454660"/>
              </a:xfrm>
              <a:prstGeom prst="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txBody>
              <a:bodyPr wrap="square">
                <a:noAutofit/>
              </a:bodyPr>
              <a:p>
                <a:pPr indent="0" algn="just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𝜶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</m:t>
                            </m:r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⋯,</m:t>
                            </m:r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𝑖𝐾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是针对样本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的</a:t>
                </a:r>
                <a:r>
                  <a:rPr lang="en-US" altLang="zh-CN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Dirichlet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分布的参数，则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为将样本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分到第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𝑗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类的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证据</a:t>
                </a:r>
                <a:endParaRPr lang="zh-CN" altLang="en-US" sz="12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445" y="4042410"/>
                <a:ext cx="3505200" cy="454660"/>
              </a:xfrm>
              <a:prstGeom prst="rect">
                <a:avLst/>
              </a:prstGeom>
              <a:blipFill rotWithShape="1">
                <a:blip r:embed="rId13"/>
                <a:stretch>
                  <a:fillRect l="-145" t="-1117" r="-127" b="-97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本框 67"/>
              <p:cNvSpPr txBox="1"/>
              <p:nvPr/>
            </p:nvSpPr>
            <p:spPr>
              <a:xfrm>
                <a:off x="15283180" y="3963035"/>
                <a:ext cx="3387725" cy="194754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indent="0" algn="just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假设有一个</a:t>
                </a:r>
                <a:r>
                  <a:rPr lang="en-US" altLang="zh-CN" sz="12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10</a:t>
                </a:r>
                <a:r>
                  <a:rPr lang="zh-CN" altLang="en-US" sz="12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分类</a:t>
                </a:r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任务，其初始</a:t>
                </a:r>
                <a:r>
                  <a:rPr lang="zh-CN" altLang="en-US" sz="12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信念质量</a:t>
                </a:r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200" b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𝐛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=&lt;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⋯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</m:t>
                    </m:r>
                  </m:oMath>
                </a14:m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，那么该分类的先验分布为均匀分布，即参数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𝛼</m:t>
                    </m:r>
                  </m:oMath>
                </a14:m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全为1的</a:t>
                </a:r>
                <a:r>
                  <a:rPr lang="en-US" altLang="zh-CN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Dirichlet</a:t>
                </a:r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分布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200" b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𝐩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|&lt;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⋯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&gt;)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，此时还没有观察到</a:t>
                </a:r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证据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，即完全</a:t>
                </a:r>
                <a:r>
                  <a:rPr lang="zh-CN" altLang="en-US" sz="12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不确定性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𝑢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。</a:t>
                </a:r>
                <a:endParaRPr lang="zh-CN" altLang="en-US" sz="12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经过一些训练后，</a:t>
                </a:r>
                <a:r>
                  <a:rPr lang="zh-CN" altLang="en-US" sz="12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信念质量</a:t>
                </a:r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变成了</a:t>
                </a:r>
                <a14:m>
                  <m:oMath xmlns:m="http://schemas.openxmlformats.org/officeDocument/2006/math">
                    <m:r>
                      <a:rPr lang="en-US" altLang="zh-CN" sz="1200" b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𝐛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=&lt;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8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,⋯,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，此时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总信念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𝑏</m:t>
                        </m:r>
                      </m:e>
                    </m:nary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是</a:t>
                </a:r>
                <a:r>
                  <a:rPr lang="en-US" altLang="zh-CN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0.8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</a:t>
                </a:r>
                <a:r>
                  <a:rPr lang="zh-CN" altLang="en-US" sz="12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不确定性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𝑢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</a:t>
                </a:r>
                <a:r>
                  <a:rPr lang="zh-CN" altLang="en-US" sz="12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总证据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𝐾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𝑢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10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50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，因此为第</a:t>
                </a:r>
                <a:r>
                  <a:rPr lang="en-US" altLang="zh-CN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1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类获得的新</a:t>
                </a:r>
                <a:r>
                  <a:rPr lang="zh-CN" altLang="en-US" sz="12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证据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8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50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40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，并作为新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的观测对应更新了</a:t>
                </a:r>
                <a:r>
                  <a:rPr lang="en-US" altLang="zh-CN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Dirichlet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分布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200" b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𝐩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|&lt;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41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,⋯,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&gt;)</m:t>
                    </m:r>
                  </m:oMath>
                </a14:m>
                <a:endParaRPr lang="zh-CN" altLang="en-US" sz="12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180" y="3963035"/>
                <a:ext cx="3387725" cy="1947545"/>
              </a:xfrm>
              <a:prstGeom prst="rect">
                <a:avLst/>
              </a:prstGeom>
              <a:blipFill rotWithShape="1">
                <a:blip r:embed="rId14"/>
                <a:stretch>
                  <a:fillRect r="-656" b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文本框 68"/>
              <p:cNvSpPr txBox="1"/>
              <p:nvPr/>
            </p:nvSpPr>
            <p:spPr>
              <a:xfrm>
                <a:off x="1049655" y="2164080"/>
                <a:ext cx="10586720" cy="82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just"/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对一个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K</a:t>
                </a:r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分类网络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|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𝜃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，其参数为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𝜃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，输入特征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输出一个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K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维向量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⋯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𝐾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表示该样本属于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K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个类别的概率，但是现在仅输出这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K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个概率值不够，还要判断一下这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 K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个概率的可信度，为了度量这种可信度，使用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K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维向量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,⋯,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𝐾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表示这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 K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个类别概率的可信度，称为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belief mass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，用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𝑢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表示预测结果的不确定性，那么显然有</a:t>
                </a: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9" name="文本框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55" y="2164080"/>
                <a:ext cx="10586720" cy="82994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 69"/>
          <p:cNvSpPr/>
          <p:nvPr/>
        </p:nvSpPr>
        <p:spPr>
          <a:xfrm>
            <a:off x="3090545" y="3876675"/>
            <a:ext cx="333375" cy="36385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1" name="直接连接符 70"/>
          <p:cNvCxnSpPr/>
          <p:nvPr/>
        </p:nvCxnSpPr>
        <p:spPr>
          <a:xfrm rot="5400000">
            <a:off x="3210145" y="3714530"/>
            <a:ext cx="32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rot="16200000" flipH="1">
            <a:off x="3552130" y="3372970"/>
            <a:ext cx="0" cy="360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本框 73"/>
              <p:cNvSpPr txBox="1"/>
              <p:nvPr/>
            </p:nvSpPr>
            <p:spPr>
              <a:xfrm>
                <a:off x="3731895" y="3283585"/>
                <a:ext cx="3579495" cy="460375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p>
                <a:pPr marL="0" algn="just">
                  <a:buClrTx/>
                  <a:buSzTx/>
                  <a:buFontTx/>
                </a:pPr>
                <a:r>
                  <a:rPr lang="zh-CN" altLang="en-US" sz="1200" b="1" i="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证据</a:t>
                </a:r>
                <a:r>
                  <a:rPr lang="zh-CN" altLang="en-US" sz="1200" b="0" i="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与</a:t>
                </a:r>
                <a:r>
                  <a:rPr lang="zh-CN" altLang="en-US" sz="1200" b="1" i="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类别概率</a:t>
                </a:r>
                <a:r>
                  <a:rPr lang="zh-CN" altLang="en-US" sz="1200" b="0" i="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存在一致性，一般以分类网络的输出</a:t>
                </a:r>
                <a:r>
                  <a:rPr lang="en-US" altLang="zh-CN" sz="1200" b="0" i="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logit</a:t>
                </a:r>
                <a:r>
                  <a:rPr lang="zh-CN" altLang="en-US" sz="1200" b="0" i="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值加上一个非负激活函数建模证据</a:t>
                </a:r>
                <a14:m>
                  <m:oMath xmlns:m="http://schemas.openxmlformats.org/officeDocument/2006/math">
                    <m:r>
                      <a:rPr lang="en-US" altLang="zh-CN" sz="1200" b="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𝑒</m:t>
                    </m:r>
                  </m:oMath>
                </a14:m>
                <a:endParaRPr lang="en-US" altLang="zh-CN" sz="1200" b="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4" name="文本框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895" y="3283585"/>
                <a:ext cx="3579495" cy="460375"/>
              </a:xfrm>
              <a:prstGeom prst="rect">
                <a:avLst/>
              </a:prstGeom>
              <a:blipFill rotWithShape="1">
                <a:blip r:embed="rId16"/>
                <a:stretch>
                  <a:fillRect l="-142" t="-1103" r="-124" b="-966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接箭头连接符 74"/>
          <p:cNvCxnSpPr/>
          <p:nvPr/>
        </p:nvCxnSpPr>
        <p:spPr>
          <a:xfrm rot="16200000" flipH="1">
            <a:off x="7491670" y="3342490"/>
            <a:ext cx="0" cy="360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7" name="图片 7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44460" y="3345815"/>
            <a:ext cx="1130935" cy="335915"/>
          </a:xfrm>
          <a:prstGeom prst="rect">
            <a:avLst/>
          </a:prstGeom>
        </p:spPr>
      </p:pic>
      <p:sp>
        <p:nvSpPr>
          <p:cNvPr id="78" name="矩形 77"/>
          <p:cNvSpPr/>
          <p:nvPr/>
        </p:nvSpPr>
        <p:spPr>
          <a:xfrm>
            <a:off x="7680325" y="3284220"/>
            <a:ext cx="1268095" cy="45974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086080" y="2321560"/>
            <a:ext cx="687451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63320" y="1343660"/>
            <a:ext cx="816910" cy="43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49655" y="1564005"/>
            <a:ext cx="10570210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Evidential Deep Learning 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技术思路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4890750" y="1322705"/>
            <a:ext cx="196469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分类概率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classification probability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703300" y="1328420"/>
            <a:ext cx="1187450" cy="4546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/>
          <p:nvPr/>
        </p:nvCxnSpPr>
        <p:spPr>
          <a:xfrm>
            <a:off x="13086080" y="1564005"/>
            <a:ext cx="61200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1049655" y="2279650"/>
            <a:ext cx="10586720" cy="150114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本框 63"/>
              <p:cNvSpPr txBox="1"/>
              <p:nvPr/>
            </p:nvSpPr>
            <p:spPr>
              <a:xfrm>
                <a:off x="15097760" y="2472690"/>
                <a:ext cx="3389630" cy="57150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indent="0" algn="just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假设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𝜶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</m:t>
                            </m:r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⋯,</m:t>
                            </m:r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𝑖𝐾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是针对样本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的</a:t>
                </a:r>
                <a:r>
                  <a:rPr lang="en-US" altLang="zh-CN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Dirichlet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分布的参数，那么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就是将样本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分到第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𝑗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类的</a:t>
                </a: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证据</a:t>
                </a:r>
                <a:endParaRPr lang="zh-CN" altLang="en-US" sz="12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760" y="2472690"/>
                <a:ext cx="3389630" cy="571500"/>
              </a:xfrm>
              <a:prstGeom prst="rect">
                <a:avLst/>
              </a:prstGeom>
              <a:blipFill rotWithShape="1">
                <a:blip r:embed="rId5"/>
                <a:stretch>
                  <a:fillRect b="-5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 66"/>
          <p:cNvSpPr/>
          <p:nvPr/>
        </p:nvSpPr>
        <p:spPr>
          <a:xfrm>
            <a:off x="15098395" y="2472690"/>
            <a:ext cx="3388360" cy="65659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本框 67"/>
              <p:cNvSpPr txBox="1"/>
              <p:nvPr/>
            </p:nvSpPr>
            <p:spPr>
              <a:xfrm>
                <a:off x="1049020" y="2343150"/>
                <a:ext cx="10570845" cy="143383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indent="0" algn="just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假设有一个</a:t>
                </a:r>
                <a:r>
                  <a:rPr lang="en-US" altLang="zh-CN" sz="16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10</a:t>
                </a:r>
                <a:r>
                  <a:rPr lang="zh-CN" altLang="en-US" sz="16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分类</a:t>
                </a:r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任务，某样本初始</a:t>
                </a:r>
                <a:r>
                  <a:rPr lang="zh-CN" altLang="en-US" sz="16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信念质量</a:t>
                </a:r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=&lt;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,⋯,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</m:t>
                    </m:r>
                  </m:oMath>
                </a14:m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，那么该分类的先验分布为均匀分布，即参数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𝛼</m:t>
                    </m:r>
                  </m:oMath>
                </a14:m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全为1的</a:t>
                </a:r>
                <a:r>
                  <a:rPr lang="en-US" altLang="zh-CN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Dirichlet</a:t>
                </a:r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分布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|&lt;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,⋯,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&gt;)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，此时还没有观察到</a:t>
                </a:r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证据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，即完全</a:t>
                </a:r>
                <a:r>
                  <a:rPr lang="zh-CN" altLang="en-US" sz="16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不确定性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𝑢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。</a:t>
                </a: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经过一些训练后，</a:t>
                </a:r>
                <a:r>
                  <a:rPr lang="zh-CN" altLang="en-US" sz="16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信念质量</a:t>
                </a:r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变成了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=&lt;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8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,⋯,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，此时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总信念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𝑏</m:t>
                        </m:r>
                      </m:e>
                    </m:nary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是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0.8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</a:t>
                </a:r>
                <a:r>
                  <a:rPr lang="zh-CN" altLang="en-US" sz="16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不确定性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𝑢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</a:t>
                </a:r>
                <a:r>
                  <a:rPr lang="zh-CN" altLang="en-US" sz="16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总证据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𝐾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𝑢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10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50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，因此为第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1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类获得的新</a:t>
                </a:r>
                <a:r>
                  <a:rPr lang="zh-CN" altLang="en-US" sz="1600" b="1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证据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8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50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40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，并作为新的观测对应更新了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Dirichlet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分布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|&lt;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41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,⋯,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&gt;)</m:t>
                    </m:r>
                  </m:oMath>
                </a14:m>
                <a:endParaRPr lang="en-US" altLang="zh-CN" sz="1600" i="1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20" y="2343150"/>
                <a:ext cx="10570845" cy="14338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rcRect l="2391" t="14183" r="61159" b="7361"/>
          <a:stretch>
            <a:fillRect/>
          </a:stretch>
        </p:blipFill>
        <p:spPr>
          <a:xfrm>
            <a:off x="3700145" y="4710430"/>
            <a:ext cx="958215" cy="554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6390" y="3876675"/>
            <a:ext cx="1551305" cy="7727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5225" y="5467350"/>
            <a:ext cx="1894205" cy="381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590" y="5398770"/>
            <a:ext cx="1295400" cy="25019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700145" y="4086225"/>
            <a:ext cx="304165" cy="3365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rcRect l="62319" t="7181" r="6304" b="10054"/>
          <a:stretch>
            <a:fillRect/>
          </a:stretch>
        </p:blipFill>
        <p:spPr>
          <a:xfrm>
            <a:off x="3679190" y="6141085"/>
            <a:ext cx="824865" cy="585470"/>
          </a:xfrm>
          <a:prstGeom prst="rect">
            <a:avLst/>
          </a:prstGeom>
        </p:spPr>
      </p:pic>
      <p:cxnSp>
        <p:nvCxnSpPr>
          <p:cNvPr id="33" name="直接箭头连接符 32"/>
          <p:cNvCxnSpPr/>
          <p:nvPr/>
        </p:nvCxnSpPr>
        <p:spPr>
          <a:xfrm flipH="1">
            <a:off x="3837940" y="4423065"/>
            <a:ext cx="0" cy="288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700145" y="4709795"/>
            <a:ext cx="958215" cy="5334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621915" y="4756785"/>
            <a:ext cx="108331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信念质量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belief mass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244725" y="5459730"/>
            <a:ext cx="143446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total evidence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244090" y="6214110"/>
            <a:ext cx="143510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不确定性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uncertainty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 flipH="1">
            <a:off x="4417695" y="5243485"/>
            <a:ext cx="0" cy="216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679190" y="5455920"/>
            <a:ext cx="1990090" cy="4546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2797810" y="4095115"/>
            <a:ext cx="304165" cy="3365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2" name="直接连接符 71"/>
          <p:cNvCxnSpPr/>
          <p:nvPr/>
        </p:nvCxnSpPr>
        <p:spPr>
          <a:xfrm rot="10800000">
            <a:off x="2203605" y="4256625"/>
            <a:ext cx="59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rot="5400000">
            <a:off x="1236825" y="5227475"/>
            <a:ext cx="19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 rot="16200000" flipH="1">
            <a:off x="2941095" y="5453395"/>
            <a:ext cx="0" cy="1476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3679190" y="6081395"/>
            <a:ext cx="889635" cy="6635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6045" y="4832350"/>
            <a:ext cx="1763395" cy="299085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5750" y="5521325"/>
            <a:ext cx="1403985" cy="370205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7608570" y="5478145"/>
            <a:ext cx="1990090" cy="4546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9598660" y="5478145"/>
            <a:ext cx="155257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狄利克雷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强度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Dirichlet strength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5" name="直接箭头连接符 84"/>
          <p:cNvCxnSpPr/>
          <p:nvPr/>
        </p:nvCxnSpPr>
        <p:spPr>
          <a:xfrm>
            <a:off x="5683885" y="5708650"/>
            <a:ext cx="1908000" cy="0"/>
          </a:xfrm>
          <a:prstGeom prst="straightConnector1">
            <a:avLst/>
          </a:prstGeom>
          <a:ln>
            <a:gradFill>
              <a:gsLst>
                <a:gs pos="0">
                  <a:srgbClr val="C00000"/>
                </a:gs>
                <a:gs pos="92000">
                  <a:schemeClr val="accent1"/>
                </a:gs>
              </a:gsLst>
              <a:lin ang="0" scaled="1"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7608570" y="4758055"/>
            <a:ext cx="1990090" cy="4546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7" name="直接箭头连接符 86"/>
          <p:cNvCxnSpPr/>
          <p:nvPr/>
        </p:nvCxnSpPr>
        <p:spPr>
          <a:xfrm>
            <a:off x="4658360" y="4976495"/>
            <a:ext cx="2952000" cy="0"/>
          </a:xfrm>
          <a:prstGeom prst="straightConnector1">
            <a:avLst/>
          </a:prstGeom>
          <a:ln w="12700">
            <a:gradFill>
              <a:gsLst>
                <a:gs pos="0">
                  <a:srgbClr val="C00000"/>
                </a:gs>
                <a:gs pos="94000">
                  <a:schemeClr val="accent1"/>
                </a:gs>
              </a:gsLst>
            </a:gradFill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8" name="图片 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590" y="4649470"/>
            <a:ext cx="1295400" cy="250190"/>
          </a:xfrm>
          <a:prstGeom prst="rect">
            <a:avLst/>
          </a:prstGeom>
        </p:spPr>
      </p:pic>
      <p:sp>
        <p:nvSpPr>
          <p:cNvPr id="111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49655" y="1564005"/>
            <a:ext cx="10570210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Loss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技术思路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7685" y="4016375"/>
            <a:ext cx="6384290" cy="7943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303875" y="4244975"/>
            <a:ext cx="660400" cy="3365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18634075" y="4581815"/>
            <a:ext cx="0" cy="468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7175" y="5077460"/>
            <a:ext cx="1181100" cy="31559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8037810" y="5056505"/>
            <a:ext cx="1224915" cy="3365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4669135" y="5049520"/>
            <a:ext cx="336804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ground-truth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标签向量与从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Dirichlet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分布中采样的概率分布向量间的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873980" y="4632325"/>
            <a:ext cx="214630" cy="20701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本框 53"/>
              <p:cNvSpPr txBox="1"/>
              <p:nvPr/>
            </p:nvSpPr>
            <p:spPr>
              <a:xfrm>
                <a:off x="17187545" y="4598035"/>
                <a:ext cx="686435" cy="27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r"/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样本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𝑖</m:t>
                    </m:r>
                  </m:oMath>
                </a14:m>
                <a:endParaRPr lang="en-US" altLang="zh-CN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7545" y="4598035"/>
                <a:ext cx="686435" cy="2755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本框 61"/>
          <p:cNvSpPr txBox="1"/>
          <p:nvPr/>
        </p:nvSpPr>
        <p:spPr>
          <a:xfrm>
            <a:off x="16977995" y="5720080"/>
            <a:ext cx="1582420" cy="47053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含有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ground-truth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标签的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one-hot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向量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H="1">
            <a:off x="17800955" y="5400330"/>
            <a:ext cx="459105" cy="3251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本框 65"/>
              <p:cNvSpPr txBox="1"/>
              <p:nvPr/>
            </p:nvSpPr>
            <p:spPr>
              <a:xfrm>
                <a:off x="18601055" y="5720080"/>
                <a:ext cx="1680210" cy="64516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p>
                <a:pPr algn="ctr"/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从</a:t>
                </a:r>
                <a:r>
                  <a:rPr lang="en-US" altLang="zh-CN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Dirichlet</a:t>
                </a:r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分布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|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中采样的概率分布</a:t>
                </a:r>
                <a:endParaRPr lang="zh-CN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1055" y="5720080"/>
                <a:ext cx="1680210" cy="645160"/>
              </a:xfrm>
              <a:prstGeom prst="rect">
                <a:avLst/>
              </a:prstGeom>
              <a:blipFill rotWithShape="1">
                <a:blip r:embed="rId7"/>
                <a:stretch>
                  <a:fillRect l="-302" t="-787" r="-265" b="-68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箭头连接符 68"/>
          <p:cNvCxnSpPr/>
          <p:nvPr/>
        </p:nvCxnSpPr>
        <p:spPr>
          <a:xfrm>
            <a:off x="18836640" y="5393345"/>
            <a:ext cx="459105" cy="3251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文本框 69"/>
              <p:cNvSpPr txBox="1"/>
              <p:nvPr/>
            </p:nvSpPr>
            <p:spPr>
              <a:xfrm>
                <a:off x="1049655" y="2266315"/>
                <a:ext cx="5046345" cy="3141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indent="0" algn="just" fontAlgn="auto">
                  <a:lnSpc>
                    <a:spcPct val="150000"/>
                  </a:lnSpc>
                </a:pPr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考察样本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，它的标签为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∈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ℕ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（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one-hot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），记该样本在分类器中输出的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evidence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∈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ℝ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+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，则可推导出此处的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 Dirichlet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分布参数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，它是关于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𝜃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的函数</a:t>
                </a: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ct val="150000"/>
                  </a:lnSpc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ct val="150000"/>
                  </a:lnSpc>
                </a:pP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  <a:p>
                <a:pPr indent="0" algn="just" fontAlgn="auto">
                  <a:lnSpc>
                    <a:spcPct val="150000"/>
                  </a:lnSpc>
                </a:pP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在已知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的情况下，期望将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|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最大化，考虑到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是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one-hot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向量，机器学习中度量输出概率和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one-hot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标签的方法主要有</a:t>
                </a:r>
                <a:r>
                  <a:rPr lang="en-US" altLang="zh-CN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3</a:t>
                </a:r>
                <a:r>
                  <a:rPr lang="zh-CN" altLang="en-US" sz="16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种：</a:t>
                </a:r>
                <a:endParaRPr lang="zh-CN" altLang="en-US" sz="16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55" y="2266315"/>
                <a:ext cx="5046345" cy="31419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图片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8325" y="3678555"/>
            <a:ext cx="3247390" cy="33782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6385" y="5474335"/>
            <a:ext cx="3679825" cy="1009015"/>
          </a:xfrm>
          <a:prstGeom prst="rect">
            <a:avLst/>
          </a:prstGeom>
        </p:spPr>
      </p:pic>
      <p:sp>
        <p:nvSpPr>
          <p:cNvPr id="111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3" name="图片 72"/>
          <p:cNvPicPr/>
          <p:nvPr/>
        </p:nvPicPr>
        <p:blipFill>
          <a:blip r:embed="rId11"/>
          <a:stretch>
            <a:fillRect/>
          </a:stretch>
        </p:blipFill>
        <p:spPr>
          <a:xfrm>
            <a:off x="6325235" y="2513330"/>
            <a:ext cx="5293995" cy="3792855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8739505" y="2314575"/>
            <a:ext cx="3001010" cy="231965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49655" y="1564005"/>
            <a:ext cx="10570210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Loss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655" y="926465"/>
            <a:ext cx="10082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技术思路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855" y="2575560"/>
            <a:ext cx="6384290" cy="7943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70045" y="2804160"/>
            <a:ext cx="660400" cy="3365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4500245" y="3141000"/>
            <a:ext cx="0" cy="468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580" y="3636645"/>
            <a:ext cx="979170" cy="2616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903980" y="3615690"/>
            <a:ext cx="1224915" cy="28321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740150" y="3191510"/>
            <a:ext cx="214630" cy="20701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本框 53"/>
              <p:cNvSpPr txBox="1"/>
              <p:nvPr/>
            </p:nvSpPr>
            <p:spPr>
              <a:xfrm>
                <a:off x="3053715" y="3157220"/>
                <a:ext cx="686435" cy="275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r"/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样本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𝑖</m:t>
                    </m:r>
                  </m:oMath>
                </a14:m>
                <a:endParaRPr lang="en-US" altLang="zh-CN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15" y="3157220"/>
                <a:ext cx="686435" cy="2755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本框 61"/>
          <p:cNvSpPr txBox="1"/>
          <p:nvPr/>
        </p:nvSpPr>
        <p:spPr>
          <a:xfrm>
            <a:off x="2657475" y="4279265"/>
            <a:ext cx="1769110" cy="47053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含有ground-truth标签的one-hot向量</a:t>
            </a:r>
            <a:endParaRPr lang="zh-CN" altLang="en-US" sz="1200"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H="1">
            <a:off x="3667125" y="3901095"/>
            <a:ext cx="509905" cy="3835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本框 65"/>
              <p:cNvSpPr txBox="1"/>
              <p:nvPr/>
            </p:nvSpPr>
            <p:spPr>
              <a:xfrm>
                <a:off x="4467225" y="4279265"/>
                <a:ext cx="1755140" cy="46037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从Dirichlet分布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|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2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中采样的概率分布</a:t>
                </a:r>
                <a:endParaRPr lang="zh-CN" altLang="en-US" sz="12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25" y="4279265"/>
                <a:ext cx="1755140" cy="460375"/>
              </a:xfrm>
              <a:prstGeom prst="rect">
                <a:avLst/>
              </a:prstGeom>
              <a:blipFill rotWithShape="1">
                <a:blip r:embed="rId7"/>
                <a:stretch>
                  <a:fillRect l="-289" t="-1103" r="-253" b="-966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箭头连接符 68"/>
          <p:cNvCxnSpPr/>
          <p:nvPr/>
        </p:nvCxnSpPr>
        <p:spPr>
          <a:xfrm>
            <a:off x="4679315" y="3901095"/>
            <a:ext cx="482600" cy="3765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1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58110" y="4810760"/>
            <a:ext cx="3564255" cy="64516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 anchor="t">
            <a:spAutoFit/>
          </a:bodyPr>
          <a:p>
            <a:pPr algn="just">
              <a:buClrTx/>
              <a:buSzTx/>
              <a:buFontTx/>
            </a:pP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将</a:t>
            </a:r>
            <a:r>
              <a:rPr lang="zh-CN" altLang="en-US" sz="1200" b="1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标签值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y与从Dirichlet 分布中采样的</a:t>
            </a:r>
            <a:r>
              <a:rPr lang="zh-CN" altLang="en-US" sz="1200" b="1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概率值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p进行比较，从而优化预测</a:t>
            </a:r>
            <a:r>
              <a:rPr lang="zh-CN" altLang="en-US" sz="1200" b="1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概率分布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和</a:t>
            </a:r>
            <a:r>
              <a:rPr lang="zh-CN" altLang="en-US" sz="1200" b="1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真实分布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之间的差距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变小。</a:t>
            </a:r>
            <a:endParaRPr lang="zh-CN" altLang="en-US" sz="1200"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04535" y="2804160"/>
            <a:ext cx="3517265" cy="33655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838950" y="3138460"/>
            <a:ext cx="0" cy="4680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16" idx="0"/>
          </p:cNvCxnSpPr>
          <p:nvPr/>
        </p:nvCxnSpPr>
        <p:spPr>
          <a:xfrm>
            <a:off x="9013825" y="3141000"/>
            <a:ext cx="251460" cy="113157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512560" y="4271645"/>
            <a:ext cx="1756410" cy="46799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去除参数中不平凡值的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Dirichlet分布</a:t>
            </a:r>
            <a:endParaRPr lang="zh-CN" altLang="en-US" sz="1200"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38820" y="4272280"/>
            <a:ext cx="1852930" cy="45910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参数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全为1的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Dirichlet分布，即证据为</a:t>
            </a:r>
            <a:r>
              <a:rPr lang="en-US" altLang="zh-CN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0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，</a:t>
            </a:r>
            <a:r>
              <a:rPr lang="en-US" altLang="zh-CN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u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为</a:t>
            </a:r>
            <a:r>
              <a:rPr lang="en-US" altLang="zh-CN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1</a:t>
            </a:r>
            <a:endParaRPr lang="en-US" altLang="zh-CN" sz="1200"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11245" y="2218690"/>
            <a:ext cx="142938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spcAft>
                <a:spcPct val="60000"/>
              </a:spcAft>
            </a:pPr>
            <a:r>
              <a:rPr lang="zh-CN" altLang="en-US" sz="1600" b="1" i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均方误差损失</a:t>
            </a:r>
            <a:endParaRPr lang="zh-CN" altLang="en-US" sz="1600" b="1" i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66230" y="2218690"/>
            <a:ext cx="142938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>
              <a:spcAft>
                <a:spcPct val="60000"/>
              </a:spcAft>
            </a:pPr>
            <a:r>
              <a:rPr lang="zh-CN" altLang="en-US" sz="1600" b="1" i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证据坍塌</a:t>
            </a:r>
            <a:endParaRPr lang="zh-CN" altLang="en-US" sz="1600" b="1" i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12560" y="4812030"/>
            <a:ext cx="3679190" cy="6451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pPr algn="just">
              <a:buClrTx/>
              <a:buSzTx/>
              <a:buFontTx/>
            </a:pP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为了抹除</a:t>
            </a:r>
            <a:r>
              <a:rPr lang="zh-CN" altLang="en-US" sz="1200" b="1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证据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和</a:t>
            </a:r>
            <a:r>
              <a:rPr lang="zh-CN" altLang="en-US" sz="1200" b="1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概率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的协变，希望生成证据的过程能够在一定的情况下坍塌，直接返回一个证据全</a:t>
            </a:r>
            <a:r>
              <a:rPr lang="en-US" altLang="zh-CN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 0 </a:t>
            </a:r>
            <a:r>
              <a:rPr lang="zh-CN" altLang="en-US" sz="12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结果</a:t>
            </a:r>
            <a:endParaRPr lang="zh-CN" altLang="en-US" sz="1200"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1930" y="3593465"/>
            <a:ext cx="2388235" cy="3390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512560" y="3606165"/>
            <a:ext cx="2427605" cy="28321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6838950" y="3880775"/>
            <a:ext cx="0" cy="3960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本框 67"/>
              <p:cNvSpPr txBox="1"/>
              <p:nvPr/>
            </p:nvSpPr>
            <p:spPr>
              <a:xfrm>
                <a:off x="1049655" y="5601335"/>
                <a:ext cx="10569575" cy="779780"/>
              </a:xfrm>
              <a:prstGeom prst="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txBody>
              <a:bodyPr wrap="square">
                <a:noAutofit/>
              </a:bodyPr>
              <a:p>
                <a:pPr indent="0" algn="just" fontAlgn="auto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假设还是有</a:t>
                </a:r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10分类</a:t>
                </a:r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任务，某</a:t>
                </a:r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样本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标签向量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⋯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</m:t>
                    </m:r>
                  </m:oMath>
                </a14:m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，经训练</a:t>
                </a:r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得到的Dirichlet分布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|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，其参数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=&lt;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41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⋯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</m:t>
                    </m:r>
                  </m:oMath>
                </a14:m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，现在让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1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=&lt;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,⋯,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&gt;+&lt;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,⋯,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&gt;⊙&lt;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41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,⋯,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&gt;=&lt;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⋯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</m:t>
                    </m:r>
                  </m:oMath>
                </a14:m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，随后令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|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1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贴近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𝐷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|&lt;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⋯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1400" i="1"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&gt;)</m:t>
                    </m:r>
                  </m:oMath>
                </a14:m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，让平凡的各项证据坍塌。即希望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对应的那个类别的证据不变，其他的</a:t>
                </a:r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+mn-ea"/>
                  </a:rPr>
                  <a:t>证据</a:t>
                </a:r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尽可能往</a:t>
                </a:r>
                <a:r>
                  <a:rPr lang="en-US" altLang="zh-CN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“</a:t>
                </a:r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完全不可信</a:t>
                </a:r>
                <a:r>
                  <a:rPr lang="en-US" altLang="zh-CN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”</a:t>
                </a:r>
                <a:r>
                  <a:rPr lang="zh-CN" altLang="en-US" sz="1400"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rPr>
                  <a:t>这个分布上去靠拢</a:t>
                </a:r>
                <a:endParaRPr lang="zh-CN" altLang="en-US" sz="140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55" y="5601335"/>
                <a:ext cx="10569575" cy="779780"/>
              </a:xfrm>
              <a:prstGeom prst="rect">
                <a:avLst/>
              </a:prstGeom>
              <a:blipFill rotWithShape="1">
                <a:blip r:embed="rId9"/>
                <a:stretch>
                  <a:fillRect l="-48" t="-651" r="-42" b="-57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33300" y="3398520"/>
            <a:ext cx="5633085" cy="800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34035" y="3223895"/>
            <a:ext cx="9209405" cy="3515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l="14083" t="27527" r="43306" b="56670"/>
          <a:stretch>
            <a:fillRect/>
          </a:stretch>
        </p:blipFill>
        <p:spPr>
          <a:xfrm>
            <a:off x="0" y="0"/>
            <a:ext cx="3784046" cy="9937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63" y="0"/>
            <a:ext cx="1138237" cy="99377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9655" y="926465"/>
            <a:ext cx="1113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形 2" descr="沙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6" y="960803"/>
            <a:ext cx="452692" cy="452692"/>
          </a:xfrm>
          <a:prstGeom prst="rect">
            <a:avLst/>
          </a:prstGeom>
        </p:spPr>
      </p:pic>
      <p:sp>
        <p:nvSpPr>
          <p:cNvPr id="111" name="灯片编号占位符 9"/>
          <p:cNvSpPr txBox="1"/>
          <p:nvPr/>
        </p:nvSpPr>
        <p:spPr>
          <a:xfrm>
            <a:off x="11336655" y="6263640"/>
            <a:ext cx="72326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3F0588-731F-4E74-8DCB-8906B5D06DFF}" type="slidenum">
              <a:rPr lang="en-US" altLang="zh-CN" sz="2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005" y="1728470"/>
            <a:ext cx="4308475" cy="16452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10" y="2377440"/>
            <a:ext cx="2542644" cy="190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75" y="4285615"/>
            <a:ext cx="2542925" cy="1908000"/>
          </a:xfrm>
          <a:prstGeom prst="rect">
            <a:avLst/>
          </a:prstGeom>
        </p:spPr>
      </p:pic>
      <p:pic>
        <p:nvPicPr>
          <p:cNvPr id="29" name="图片 28"/>
          <p:cNvPicPr/>
          <p:nvPr/>
        </p:nvPicPr>
        <p:blipFill>
          <a:blip r:embed="rId7"/>
          <a:stretch>
            <a:fillRect/>
          </a:stretch>
        </p:blipFill>
        <p:spPr>
          <a:xfrm>
            <a:off x="12870180" y="2165350"/>
            <a:ext cx="3872230" cy="2779395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8"/>
          <a:stretch>
            <a:fillRect/>
          </a:stretch>
        </p:blipFill>
        <p:spPr>
          <a:xfrm>
            <a:off x="4231005" y="4111625"/>
            <a:ext cx="7356475" cy="209931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129405" y="1308100"/>
            <a:ext cx="46824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成功输出样本预测的不确定性，不再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不懂装懂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123690" y="1308100"/>
            <a:ext cx="4534535" cy="218567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43255" y="1725930"/>
            <a:ext cx="32708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正常手写数字的不确定性很低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OOD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样本的不确定性很高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52145" y="1725930"/>
            <a:ext cx="3261360" cy="45580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129405" y="3721735"/>
            <a:ext cx="7520305" cy="25628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168140" y="3721100"/>
            <a:ext cx="741934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不同的损失函数造成的结果差异可能会很大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0940" y="1804670"/>
            <a:ext cx="2796540" cy="149288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8868410" y="1306830"/>
            <a:ext cx="26873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对分类性能本身没有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影响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785225" y="1308100"/>
            <a:ext cx="2865755" cy="218567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EwNTM5NzYwMDRjMzkwZTVkZjY2ODkwMGIxNGU0OTUifQ=="/>
  <p:tag name="commondata" val="eyJoZGlkIjoiYTY1OTU4ZTM1NTQ0MjJiNDA4YzkxMTA5MGJiMzE5OT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5911</Words>
  <Application>WPS 演示</Application>
  <PresentationFormat>宽屏</PresentationFormat>
  <Paragraphs>382</Paragraphs>
  <Slides>24</Slides>
  <Notes>64</Notes>
  <HiddenSlides>0</HiddenSlides>
  <MMClips>5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Cambria Math</vt:lpstr>
      <vt:lpstr>Arial Unicode MS</vt:lpstr>
      <vt:lpstr>等线 Light</vt:lpstr>
      <vt:lpstr>等线</vt:lpstr>
      <vt:lpstr>Office 主题​​</vt:lpstr>
      <vt:lpstr>证据学习与OOD检测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xiaowei Zhu</dc:creator>
  <cp:lastModifiedBy>天王星Uranus</cp:lastModifiedBy>
  <cp:revision>2974</cp:revision>
  <dcterms:created xsi:type="dcterms:W3CDTF">2024-08-16T10:38:00Z</dcterms:created>
  <dcterms:modified xsi:type="dcterms:W3CDTF">2025-01-16T05:47:16Z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DD4DF8E2134540DB9FC99EB72496AA9B_13</vt:lpwstr>
  </property>
  <property fmtid="{D5CDD505-2E9C-101B-9397-08002B2CF9AE}" pid="3" name="KSOProductBuildVer">
    <vt:lpwstr>2052-12.1.0.19770</vt:lpwstr>
  </property>
</Properties>
</file>